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CD04"/>
    <a:srgbClr val="FF99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image" Target="../media/image69.wmf"/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12" Type="http://schemas.openxmlformats.org/officeDocument/2006/relationships/image" Target="../media/image68.wmf"/><Relationship Id="rId2" Type="http://schemas.openxmlformats.org/officeDocument/2006/relationships/image" Target="../media/image58.wmf"/><Relationship Id="rId16" Type="http://schemas.openxmlformats.org/officeDocument/2006/relationships/image" Target="../media/image72.wmf"/><Relationship Id="rId1" Type="http://schemas.openxmlformats.org/officeDocument/2006/relationships/image" Target="../media/image57.wmf"/><Relationship Id="rId6" Type="http://schemas.openxmlformats.org/officeDocument/2006/relationships/image" Target="../media/image62.wmf"/><Relationship Id="rId11" Type="http://schemas.openxmlformats.org/officeDocument/2006/relationships/image" Target="../media/image67.wmf"/><Relationship Id="rId5" Type="http://schemas.openxmlformats.org/officeDocument/2006/relationships/image" Target="../media/image61.wmf"/><Relationship Id="rId15" Type="http://schemas.openxmlformats.org/officeDocument/2006/relationships/image" Target="../media/image71.wmf"/><Relationship Id="rId10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image" Target="../media/image65.wmf"/><Relationship Id="rId14" Type="http://schemas.openxmlformats.org/officeDocument/2006/relationships/image" Target="../media/image7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png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0.wmf"/><Relationship Id="rId5" Type="http://schemas.openxmlformats.org/officeDocument/2006/relationships/image" Target="../media/image85.wmf"/><Relationship Id="rId4" Type="http://schemas.openxmlformats.org/officeDocument/2006/relationships/image" Target="../media/image8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7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Relationship Id="rId9" Type="http://schemas.openxmlformats.org/officeDocument/2006/relationships/image" Target="../media/image9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wmf"/><Relationship Id="rId2" Type="http://schemas.openxmlformats.org/officeDocument/2006/relationships/image" Target="../media/image100.wmf"/><Relationship Id="rId1" Type="http://schemas.openxmlformats.org/officeDocument/2006/relationships/image" Target="../media/image85.wmf"/><Relationship Id="rId4" Type="http://schemas.openxmlformats.org/officeDocument/2006/relationships/image" Target="../media/image102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image" Target="../media/image105.wmf"/><Relationship Id="rId7" Type="http://schemas.openxmlformats.org/officeDocument/2006/relationships/image" Target="../media/image109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8.wmf"/><Relationship Id="rId5" Type="http://schemas.openxmlformats.org/officeDocument/2006/relationships/image" Target="../media/image107.wmf"/><Relationship Id="rId10" Type="http://schemas.openxmlformats.org/officeDocument/2006/relationships/image" Target="../media/image112.wmf"/><Relationship Id="rId4" Type="http://schemas.openxmlformats.org/officeDocument/2006/relationships/image" Target="../media/image106.wmf"/><Relationship Id="rId9" Type="http://schemas.openxmlformats.org/officeDocument/2006/relationships/image" Target="../media/image11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2.wmf"/><Relationship Id="rId1" Type="http://schemas.openxmlformats.org/officeDocument/2006/relationships/image" Target="../media/image9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5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png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12" Type="http://schemas.openxmlformats.org/officeDocument/2006/relationships/image" Target="../media/image46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11" Type="http://schemas.openxmlformats.org/officeDocument/2006/relationships/image" Target="../media/image45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9.wmf"/><Relationship Id="rId7" Type="http://schemas.openxmlformats.org/officeDocument/2006/relationships/image" Target="../media/image37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11" Type="http://schemas.openxmlformats.org/officeDocument/2006/relationships/image" Target="../media/image56.wmf"/><Relationship Id="rId5" Type="http://schemas.openxmlformats.org/officeDocument/2006/relationships/image" Target="../media/image51.wmf"/><Relationship Id="rId10" Type="http://schemas.openxmlformats.org/officeDocument/2006/relationships/image" Target="../media/image55.wmf"/><Relationship Id="rId4" Type="http://schemas.openxmlformats.org/officeDocument/2006/relationships/image" Target="../media/image50.wmf"/><Relationship Id="rId9" Type="http://schemas.openxmlformats.org/officeDocument/2006/relationships/image" Target="../media/image5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346F9813-E1E6-4AD6-82DF-B2CC466A6522}" type="datetimeFigureOut">
              <a:rPr lang="en-US"/>
              <a:pPr>
                <a:defRPr/>
              </a:pPr>
              <a:t>7/5/2010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9BD9237-2FDE-4E8A-A6DE-221BB4D38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076CF8-4681-4509-83D2-A2DBB88DEAAC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AC62D4-922A-4740-8C24-E9FEE09A84D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F4D5600-E1C7-4B4D-8AE8-5FA634243753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DE86F8-6378-46FF-B087-4798556B1E19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FEEF67-4CED-4ADB-AF7D-6E971B55A9CE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8EE8DE-438D-40D5-BC9B-C4B11D6C081A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0E8C32B-54A5-47A0-9BC1-E4888E4C973B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FA4E79A-7ED7-4093-A5EC-A12159B6CC12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382FD66-CD88-4FCB-93A8-80241540105C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7CDE485-99EE-4B69-9DBE-4FD1DC640FF5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0ABA21-020A-4C95-A0E9-DD3E9F5AFF5D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68F7673-DA76-45A5-97C4-15100BAA18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F52054-CE06-42D7-B8DA-B9B67BA65E1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3954E1-2E97-4658-BF4A-74C7A265890E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35DB80-808D-4C3C-8BAD-E2E8645AEE7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3E204-B330-4415-8013-BAB514F3A56D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1E74A3-8DE5-4915-9E2A-625D2A4F134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36D357-8389-4987-A83F-18E9E9BD31F1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B71A1DB-3D95-444D-9490-5B21AF25818A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44A73-2DA3-4055-BD4D-8166EB537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7B2D1-BFD7-4E07-AA08-353125E3E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B2EBE-5554-4603-8790-64C3113D5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1704A-9764-4824-8424-D6914DFFB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8BCF0-00D4-4514-9E17-6D34956DA2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598F2-2FEF-4A3F-8B4A-48CCE0CE76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E3EB4-A89A-4F05-A065-7896797EE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78B22-6A3C-4F18-AED1-18FE13291A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7F2F6-2BFD-448D-9E4D-FFAE05062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08E76-9E1C-4285-970D-B3BA97045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D23E8-B1ED-41BC-BB90-78143143B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8EF377A-D3EE-4613-AD35-4DF20E595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oleObject" Target="../embeddings/oleObject61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55.bin"/><Relationship Id="rId12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4.bin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7.bin"/><Relationship Id="rId14" Type="http://schemas.openxmlformats.org/officeDocument/2006/relationships/oleObject" Target="../embeddings/oleObject6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oleObject" Target="../embeddings/oleObject72.bin"/><Relationship Id="rId18" Type="http://schemas.openxmlformats.org/officeDocument/2006/relationships/oleObject" Target="../embeddings/oleObject77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66.bin"/><Relationship Id="rId12" Type="http://schemas.openxmlformats.org/officeDocument/2006/relationships/oleObject" Target="../embeddings/oleObject71.bin"/><Relationship Id="rId17" Type="http://schemas.openxmlformats.org/officeDocument/2006/relationships/oleObject" Target="../embeddings/oleObject7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75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5.bin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74.bin"/><Relationship Id="rId10" Type="http://schemas.openxmlformats.org/officeDocument/2006/relationships/oleObject" Target="../embeddings/oleObject69.bin"/><Relationship Id="rId19" Type="http://schemas.openxmlformats.org/officeDocument/2006/relationships/oleObject" Target="../embeddings/oleObject78.bin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8.bin"/><Relationship Id="rId14" Type="http://schemas.openxmlformats.org/officeDocument/2006/relationships/oleObject" Target="../embeddings/oleObject7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oleObject" Target="../embeddings/oleObject7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2.bin"/><Relationship Id="rId5" Type="http://schemas.openxmlformats.org/officeDocument/2006/relationships/oleObject" Target="../embeddings/oleObject81.bin"/><Relationship Id="rId4" Type="http://schemas.openxmlformats.org/officeDocument/2006/relationships/oleObject" Target="../embeddings/oleObject8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87.bin"/><Relationship Id="rId5" Type="http://schemas.openxmlformats.org/officeDocument/2006/relationships/oleObject" Target="../embeddings/oleObject86.bin"/><Relationship Id="rId10" Type="http://schemas.openxmlformats.org/officeDocument/2006/relationships/oleObject" Target="../embeddings/oleObject91.bin"/><Relationship Id="rId4" Type="http://schemas.openxmlformats.org/officeDocument/2006/relationships/oleObject" Target="../embeddings/oleObject85.bin"/><Relationship Id="rId9" Type="http://schemas.openxmlformats.org/officeDocument/2006/relationships/oleObject" Target="../embeddings/oleObject9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4.bin"/><Relationship Id="rId5" Type="http://schemas.openxmlformats.org/officeDocument/2006/relationships/oleObject" Target="../embeddings/oleObject93.bin"/><Relationship Id="rId10" Type="http://schemas.openxmlformats.org/officeDocument/2006/relationships/oleObject" Target="../embeddings/oleObject97.bin"/><Relationship Id="rId4" Type="http://schemas.openxmlformats.org/officeDocument/2006/relationships/oleObject" Target="../embeddings/oleObject92.bin"/><Relationship Id="rId9" Type="http://schemas.openxmlformats.org/officeDocument/2006/relationships/oleObject" Target="../embeddings/oleObject9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101.bin"/><Relationship Id="rId12" Type="http://schemas.openxmlformats.org/officeDocument/2006/relationships/oleObject" Target="../embeddings/oleObject10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00.bin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99.bin"/><Relationship Id="rId10" Type="http://schemas.openxmlformats.org/officeDocument/2006/relationships/oleObject" Target="../embeddings/oleObject104.bin"/><Relationship Id="rId4" Type="http://schemas.openxmlformats.org/officeDocument/2006/relationships/oleObject" Target="../embeddings/oleObject98.bin"/><Relationship Id="rId9" Type="http://schemas.openxmlformats.org/officeDocument/2006/relationships/oleObject" Target="../embeddings/oleObject10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09.bin"/><Relationship Id="rId5" Type="http://schemas.openxmlformats.org/officeDocument/2006/relationships/oleObject" Target="../embeddings/oleObject108.bin"/><Relationship Id="rId4" Type="http://schemas.openxmlformats.org/officeDocument/2006/relationships/oleObject" Target="../embeddings/oleObject10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13" Type="http://schemas.openxmlformats.org/officeDocument/2006/relationships/oleObject" Target="../embeddings/oleObject120.bin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114.bin"/><Relationship Id="rId12" Type="http://schemas.openxmlformats.org/officeDocument/2006/relationships/oleObject" Target="../embeddings/oleObject1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13.bin"/><Relationship Id="rId11" Type="http://schemas.openxmlformats.org/officeDocument/2006/relationships/oleObject" Target="../embeddings/oleObject118.bin"/><Relationship Id="rId5" Type="http://schemas.openxmlformats.org/officeDocument/2006/relationships/oleObject" Target="../embeddings/oleObject112.bin"/><Relationship Id="rId10" Type="http://schemas.openxmlformats.org/officeDocument/2006/relationships/oleObject" Target="../embeddings/oleObject117.bin"/><Relationship Id="rId4" Type="http://schemas.openxmlformats.org/officeDocument/2006/relationships/oleObject" Target="../embeddings/oleObject111.bin"/><Relationship Id="rId9" Type="http://schemas.openxmlformats.org/officeDocument/2006/relationships/oleObject" Target="../embeddings/oleObject11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122.bin"/><Relationship Id="rId4" Type="http://schemas.openxmlformats.org/officeDocument/2006/relationships/oleObject" Target="../embeddings/oleObject12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hyperlink" Target="http://stthd7.pc.uni-koeln.de/guggen/LEGE.html" TargetMode="Externa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oleObject" Target="../embeddings/oleObject31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oleObject" Target="../embeddings/oleObject48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2.bin"/><Relationship Id="rId12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Relationship Id="rId14" Type="http://schemas.openxmlformats.org/officeDocument/2006/relationships/oleObject" Target="../embeddings/oleObject4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3476625" y="5410200"/>
            <a:ext cx="5562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762000" y="3581400"/>
            <a:ext cx="8077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981200" y="304800"/>
            <a:ext cx="5334000" cy="647700"/>
            <a:chOff x="1056" y="192"/>
            <a:chExt cx="3360" cy="408"/>
          </a:xfrm>
        </p:grpSpPr>
        <p:sp>
          <p:nvSpPr>
            <p:cNvPr id="23581" name="Rectangle 8"/>
            <p:cNvSpPr>
              <a:spLocks noChangeArrowheads="1"/>
            </p:cNvSpPr>
            <p:nvPr/>
          </p:nvSpPr>
          <p:spPr bwMode="auto">
            <a:xfrm>
              <a:off x="1056" y="192"/>
              <a:ext cx="3360" cy="40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2" name="Text Box 9"/>
            <p:cNvSpPr txBox="1">
              <a:spLocks noChangeArrowheads="1"/>
            </p:cNvSpPr>
            <p:nvPr/>
          </p:nvSpPr>
          <p:spPr bwMode="auto">
            <a:xfrm>
              <a:off x="1488" y="234"/>
              <a:ext cx="2569" cy="288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</a:rPr>
                <a:t>Thermodynamic Potentials</a:t>
              </a:r>
            </a:p>
          </p:txBody>
        </p:sp>
      </p:grp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685800" y="1371600"/>
            <a:ext cx="4375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Why are thermodynamic potentials useful</a:t>
            </a:r>
          </a:p>
        </p:txBody>
      </p:sp>
      <p:pic>
        <p:nvPicPr>
          <p:cNvPr id="2061" name="Picture 13" descr="Question mark with shadow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266825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2" name="Oval 14"/>
          <p:cNvSpPr>
            <a:spLocks noChangeArrowheads="1"/>
          </p:cNvSpPr>
          <p:nvPr/>
        </p:nvSpPr>
        <p:spPr bwMode="auto">
          <a:xfrm rot="-2632602">
            <a:off x="304800" y="14478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3" name="Oval 15"/>
          <p:cNvSpPr>
            <a:spLocks noChangeArrowheads="1"/>
          </p:cNvSpPr>
          <p:nvPr/>
        </p:nvSpPr>
        <p:spPr bwMode="auto">
          <a:xfrm rot="-2632602">
            <a:off x="838200" y="21336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1219200" y="2057400"/>
            <a:ext cx="213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Consider U=U(T,V)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1295400" y="2514600"/>
            <a:ext cx="7613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Complete knowledge</a:t>
            </a:r>
            <a:r>
              <a:rPr lang="en-US"/>
              <a:t> of equilibrium properties of a simple thermodynamic</a:t>
            </a:r>
          </a:p>
          <a:p>
            <a:r>
              <a:rPr lang="en-US"/>
              <a:t>System </a:t>
            </a:r>
            <a:r>
              <a:rPr lang="en-US">
                <a:solidFill>
                  <a:srgbClr val="FF0000"/>
                </a:solidFill>
              </a:rPr>
              <a:t>requires in addition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355725" y="3236913"/>
            <a:ext cx="1130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P=P(T,V)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2514600" y="3248025"/>
            <a:ext cx="1873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equation of state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838200" y="3733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U=U(T,V)  and P=P(T,V)</a:t>
            </a:r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3657600" y="3810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3962400" y="3733800"/>
            <a:ext cx="476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complete knowledge of equilibrium properties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381000" y="5105400"/>
            <a:ext cx="1085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However</a:t>
            </a:r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>
            <a:off x="1343025" y="41148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2000250" y="40767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>
            <a:off x="1352550" y="4724400"/>
            <a:ext cx="4133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1371600" y="4343400"/>
            <a:ext cx="4210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U(T,V) is not a thermodynamic potential</a:t>
            </a:r>
          </a:p>
        </p:txBody>
      </p:sp>
      <p:sp>
        <p:nvSpPr>
          <p:cNvPr id="2078" name="Line 30"/>
          <p:cNvSpPr>
            <a:spLocks noChangeShapeType="1"/>
          </p:cNvSpPr>
          <p:nvPr/>
        </p:nvSpPr>
        <p:spPr bwMode="auto">
          <a:xfrm flipH="1">
            <a:off x="2438400" y="4667250"/>
            <a:ext cx="304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9" name="Oval 31"/>
          <p:cNvSpPr>
            <a:spLocks noChangeArrowheads="1"/>
          </p:cNvSpPr>
          <p:nvPr/>
        </p:nvSpPr>
        <p:spPr bwMode="auto">
          <a:xfrm rot="-2632602">
            <a:off x="838200" y="5653088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1066800" y="5576888"/>
            <a:ext cx="3568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We are going to show: U=U(S,V) </a:t>
            </a:r>
          </a:p>
        </p:txBody>
      </p:sp>
      <p:sp>
        <p:nvSpPr>
          <p:cNvPr id="2081" name="AutoShape 33"/>
          <p:cNvSpPr>
            <a:spLocks noChangeArrowheads="1"/>
          </p:cNvSpPr>
          <p:nvPr/>
        </p:nvSpPr>
        <p:spPr bwMode="auto">
          <a:xfrm>
            <a:off x="4591050" y="565308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4879975" y="5538788"/>
            <a:ext cx="4264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complete knowledge</a:t>
            </a:r>
            <a:r>
              <a:rPr lang="en-US"/>
              <a:t> </a:t>
            </a:r>
            <a:r>
              <a:rPr lang="en-US" sz="1600"/>
              <a:t>of equilibrium properties</a:t>
            </a:r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>
            <a:off x="3895725" y="5943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5" name="Line 37"/>
          <p:cNvSpPr>
            <a:spLocks noChangeShapeType="1"/>
          </p:cNvSpPr>
          <p:nvPr/>
        </p:nvSpPr>
        <p:spPr bwMode="auto">
          <a:xfrm>
            <a:off x="3905250" y="6553200"/>
            <a:ext cx="3409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3924300" y="6172200"/>
            <a:ext cx="3486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U(S,V): thermodynamic potential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0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00"/>
                            </p:stCondLst>
                            <p:childTnLst>
                              <p:par>
                                <p:cTn id="1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500"/>
                            </p:stCondLst>
                            <p:childTnLst>
                              <p:par>
                                <p:cTn id="124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500"/>
                            </p:stCondLst>
                            <p:childTnLst>
                              <p:par>
                                <p:cTn id="1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0"/>
                            </p:stCondLst>
                            <p:childTnLst>
                              <p:par>
                                <p:cTn id="1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500"/>
                            </p:stCondLst>
                            <p:childTnLst>
                              <p:par>
                                <p:cTn id="1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6000"/>
                            </p:stCondLst>
                            <p:childTnLst>
                              <p:par>
                                <p:cTn id="1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3" grpId="0" animBg="1"/>
      <p:bldP spid="2071" grpId="0" animBg="1"/>
      <p:bldP spid="2060" grpId="0"/>
      <p:bldP spid="2062" grpId="0" animBg="1"/>
      <p:bldP spid="2063" grpId="0" animBg="1"/>
      <p:bldP spid="2064" grpId="0"/>
      <p:bldP spid="2065" grpId="0"/>
      <p:bldP spid="2066" grpId="0"/>
      <p:bldP spid="2067" grpId="0"/>
      <p:bldP spid="2068" grpId="0"/>
      <p:bldP spid="2069" grpId="0" animBg="1"/>
      <p:bldP spid="2070" grpId="0"/>
      <p:bldP spid="2073" grpId="0" animBg="1"/>
      <p:bldP spid="2074" grpId="0" animBg="1"/>
      <p:bldP spid="2075" grpId="0" animBg="1"/>
      <p:bldP spid="2076" grpId="0"/>
      <p:bldP spid="2078" grpId="0" animBg="1"/>
      <p:bldP spid="2079" grpId="0" animBg="1"/>
      <p:bldP spid="2080" grpId="0"/>
      <p:bldP spid="2081" grpId="0" animBg="1"/>
      <p:bldP spid="2082" grpId="0"/>
      <p:bldP spid="2084" grpId="0" animBg="1"/>
      <p:bldP spid="2085" grpId="0" animBg="1"/>
      <p:bldP spid="208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88925" y="341313"/>
            <a:ext cx="3184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Entropy statement of 2</a:t>
            </a:r>
            <a:r>
              <a:rPr lang="en-US" baseline="30000"/>
              <a:t>nd</a:t>
            </a:r>
            <a:r>
              <a:rPr lang="en-US"/>
              <a:t> law: 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2819400" y="914400"/>
            <a:ext cx="3505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375025" y="381000"/>
          <a:ext cx="968375" cy="352425"/>
        </p:xfrm>
        <a:graphic>
          <a:graphicData uri="http://schemas.openxmlformats.org/presentationml/2006/ole">
            <p:oleObj spid="_x0000_s12290" name="Equation" r:id="rId4" imgW="520560" imgH="190440" progId="Equation.3">
              <p:embed/>
            </p:oleObj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990600" y="914400"/>
          <a:ext cx="944563" cy="636588"/>
        </p:xfrm>
        <a:graphic>
          <a:graphicData uri="http://schemas.openxmlformats.org/presentationml/2006/ole">
            <p:oleObj spid="_x0000_s12291" name="Equation" r:id="rId5" imgW="507960" imgH="342720" progId="Equation.3">
              <p:embed/>
            </p:oleObj>
          </a:graphicData>
        </a:graphic>
      </p:graphicFrame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4556125" y="341313"/>
            <a:ext cx="372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for an adiabatically isolated system</a:t>
            </a:r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>
            <a:off x="457200" y="114458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>
            <a:off x="2286000" y="1143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96" name="Object 12"/>
          <p:cNvGraphicFramePr>
            <a:graphicFrameLocks noChangeAspect="1"/>
          </p:cNvGraphicFramePr>
          <p:nvPr/>
        </p:nvGraphicFramePr>
        <p:xfrm>
          <a:off x="3124200" y="1066800"/>
          <a:ext cx="895350" cy="327025"/>
        </p:xfrm>
        <a:graphic>
          <a:graphicData uri="http://schemas.openxmlformats.org/presentationml/2006/ole">
            <p:oleObj spid="_x0000_s12292" name="Equation" r:id="rId6" imgW="419040" imgH="152280" progId="Equation.3">
              <p:embed/>
            </p:oleObj>
          </a:graphicData>
        </a:graphic>
      </p:graphicFrame>
      <p:sp>
        <p:nvSpPr>
          <p:cNvPr id="16398" name="AutoShape 14"/>
          <p:cNvSpPr>
            <a:spLocks noChangeArrowheads="1"/>
          </p:cNvSpPr>
          <p:nvPr/>
        </p:nvSpPr>
        <p:spPr bwMode="auto">
          <a:xfrm>
            <a:off x="668338" y="1905000"/>
            <a:ext cx="7561262" cy="25908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1185863" y="2497138"/>
            <a:ext cx="672465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Gibbs free energy never increases in a process at fixed pressure</a:t>
            </a:r>
          </a:p>
          <a:p>
            <a:r>
              <a:rPr lang="en-US"/>
              <a:t>in a system in contact with a heat reservoir.</a:t>
            </a:r>
          </a:p>
          <a:p>
            <a:endParaRPr lang="en-US"/>
          </a:p>
          <a:p>
            <a:r>
              <a:rPr lang="en-US"/>
              <a:t>Gibbs free energy will decrease if it can, since in doing so </a:t>
            </a:r>
          </a:p>
          <a:p>
            <a:r>
              <a:rPr lang="en-US"/>
              <a:t>it causes the total entropy to increase.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4114800" y="1066800"/>
            <a:ext cx="217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</a:t>
            </a:r>
            <a:r>
              <a:rPr lang="en-US">
                <a:solidFill>
                  <a:schemeClr val="accent2"/>
                </a:solidFill>
              </a:rPr>
              <a:t>T=const, P=const.</a:t>
            </a:r>
            <a:r>
              <a:rPr lang="en-US"/>
              <a:t>)</a:t>
            </a:r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501650" y="4495800"/>
            <a:ext cx="5543550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System with V=const. in contact with a heat reservoir</a:t>
            </a:r>
          </a:p>
          <a:p>
            <a:r>
              <a:rPr lang="en-US" sz="1400">
                <a:solidFill>
                  <a:schemeClr val="accent2"/>
                </a:solidFill>
              </a:rPr>
              <a:t> </a:t>
            </a:r>
            <a:r>
              <a:rPr lang="en-US" sz="1500">
                <a:solidFill>
                  <a:schemeClr val="accent2"/>
                </a:solidFill>
              </a:rPr>
              <a:t>Special case, very important for problems in solid state physics</a:t>
            </a:r>
            <a:endParaRPr lang="en-US" sz="1500">
              <a:solidFill>
                <a:schemeClr val="accent2"/>
              </a:solidFill>
              <a:sym typeface="Symbol" pitchFamily="18" charset="2"/>
            </a:endParaRPr>
          </a:p>
        </p:txBody>
      </p:sp>
      <p:sp>
        <p:nvSpPr>
          <p:cNvPr id="16403" name="Oval 19"/>
          <p:cNvSpPr>
            <a:spLocks noChangeArrowheads="1"/>
          </p:cNvSpPr>
          <p:nvPr/>
        </p:nvSpPr>
        <p:spPr bwMode="auto">
          <a:xfrm rot="-2632602">
            <a:off x="273050" y="4568825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609600" y="5494338"/>
          <a:ext cx="1557338" cy="282575"/>
        </p:xfrm>
        <a:graphic>
          <a:graphicData uri="http://schemas.openxmlformats.org/presentationml/2006/ole">
            <p:oleObj spid="_x0000_s12293" name="Equation" r:id="rId7" imgW="838080" imgH="152280" progId="Equation.3">
              <p:embed/>
            </p:oleObj>
          </a:graphicData>
        </a:graphic>
      </p:graphicFrame>
      <p:sp>
        <p:nvSpPr>
          <p:cNvPr id="16405" name="AutoShape 21"/>
          <p:cNvSpPr>
            <a:spLocks noChangeArrowheads="1"/>
          </p:cNvSpPr>
          <p:nvPr/>
        </p:nvSpPr>
        <p:spPr bwMode="auto">
          <a:xfrm>
            <a:off x="2362200" y="5537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06" name="Object 22"/>
          <p:cNvGraphicFramePr>
            <a:graphicFrameLocks noChangeAspect="1"/>
          </p:cNvGraphicFramePr>
          <p:nvPr/>
        </p:nvGraphicFramePr>
        <p:xfrm>
          <a:off x="2895600" y="5284788"/>
          <a:ext cx="1463675" cy="636587"/>
        </p:xfrm>
        <a:graphic>
          <a:graphicData uri="http://schemas.openxmlformats.org/presentationml/2006/ole">
            <p:oleObj spid="_x0000_s12294" name="Equation" r:id="rId8" imgW="787320" imgH="342720" progId="Equation.3">
              <p:embed/>
            </p:oleObj>
          </a:graphicData>
        </a:graphic>
      </p:graphicFrame>
      <p:graphicFrame>
        <p:nvGraphicFramePr>
          <p:cNvPr id="16407" name="Object 23"/>
          <p:cNvGraphicFramePr>
            <a:graphicFrameLocks noChangeAspect="1"/>
          </p:cNvGraphicFramePr>
          <p:nvPr/>
        </p:nvGraphicFramePr>
        <p:xfrm>
          <a:off x="2514600" y="6178550"/>
          <a:ext cx="968375" cy="636588"/>
        </p:xfrm>
        <a:graphic>
          <a:graphicData uri="http://schemas.openxmlformats.org/presentationml/2006/ole">
            <p:oleObj spid="_x0000_s12295" name="Equation" r:id="rId9" imgW="520560" imgH="342720" progId="Equation.3">
              <p:embed/>
            </p:oleObj>
          </a:graphicData>
        </a:graphic>
      </p:graphicFrame>
      <p:graphicFrame>
        <p:nvGraphicFramePr>
          <p:cNvPr id="16408" name="Object 24"/>
          <p:cNvGraphicFramePr>
            <a:graphicFrameLocks noChangeAspect="1"/>
          </p:cNvGraphicFramePr>
          <p:nvPr/>
        </p:nvGraphicFramePr>
        <p:xfrm>
          <a:off x="685800" y="6353175"/>
          <a:ext cx="1770063" cy="352425"/>
        </p:xfrm>
        <a:graphic>
          <a:graphicData uri="http://schemas.openxmlformats.org/presentationml/2006/ole">
            <p:oleObj spid="_x0000_s12296" name="Equation" r:id="rId10" imgW="952200" imgH="190440" progId="Equation.3">
              <p:embed/>
            </p:oleObj>
          </a:graphicData>
        </a:graphic>
      </p:graphicFrame>
      <p:graphicFrame>
        <p:nvGraphicFramePr>
          <p:cNvPr id="16409" name="Object 25"/>
          <p:cNvGraphicFramePr>
            <a:graphicFrameLocks noChangeAspect="1"/>
          </p:cNvGraphicFramePr>
          <p:nvPr/>
        </p:nvGraphicFramePr>
        <p:xfrm>
          <a:off x="3505200" y="6167438"/>
          <a:ext cx="661988" cy="635000"/>
        </p:xfrm>
        <a:graphic>
          <a:graphicData uri="http://schemas.openxmlformats.org/presentationml/2006/ole">
            <p:oleObj spid="_x0000_s12297" name="Equation" r:id="rId11" imgW="355320" imgH="342720" progId="Equation.3">
              <p:embed/>
            </p:oleObj>
          </a:graphicData>
        </a:graphic>
      </p:graphicFrame>
      <p:graphicFrame>
        <p:nvGraphicFramePr>
          <p:cNvPr id="16410" name="Object 26"/>
          <p:cNvGraphicFramePr>
            <a:graphicFrameLocks noChangeAspect="1"/>
          </p:cNvGraphicFramePr>
          <p:nvPr/>
        </p:nvGraphicFramePr>
        <p:xfrm>
          <a:off x="4267200" y="6143625"/>
          <a:ext cx="733425" cy="636588"/>
        </p:xfrm>
        <a:graphic>
          <a:graphicData uri="http://schemas.openxmlformats.org/presentationml/2006/ole">
            <p:oleObj spid="_x0000_s12298" name="Equation" r:id="rId12" imgW="393480" imgH="342720" progId="Equation.3">
              <p:embed/>
            </p:oleObj>
          </a:graphicData>
        </a:graphic>
      </p:graphicFrame>
      <p:sp>
        <p:nvSpPr>
          <p:cNvPr id="16411" name="AutoShape 27"/>
          <p:cNvSpPr>
            <a:spLocks noChangeArrowheads="1"/>
          </p:cNvSpPr>
          <p:nvPr/>
        </p:nvSpPr>
        <p:spPr bwMode="auto">
          <a:xfrm>
            <a:off x="5181600" y="64008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5573713" y="6105525"/>
            <a:ext cx="3505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13" name="Object 29"/>
          <p:cNvGraphicFramePr>
            <a:graphicFrameLocks noChangeAspect="1"/>
          </p:cNvGraphicFramePr>
          <p:nvPr/>
        </p:nvGraphicFramePr>
        <p:xfrm>
          <a:off x="5918200" y="6257925"/>
          <a:ext cx="814388" cy="327025"/>
        </p:xfrm>
        <a:graphic>
          <a:graphicData uri="http://schemas.openxmlformats.org/presentationml/2006/ole">
            <p:oleObj spid="_x0000_s12299" name="Equation" r:id="rId13" imgW="380880" imgH="152280" progId="Equation.3">
              <p:embed/>
            </p:oleObj>
          </a:graphicData>
        </a:graphic>
      </p:graphicFrame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6869113" y="6257925"/>
            <a:ext cx="2178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</a:t>
            </a:r>
            <a:r>
              <a:rPr lang="en-US">
                <a:solidFill>
                  <a:schemeClr val="accent2"/>
                </a:solidFill>
              </a:rPr>
              <a:t>T=const, V=const.</a:t>
            </a:r>
            <a:r>
              <a:rPr lang="en-US"/>
              <a:t>)</a:t>
            </a: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2819400" y="5889625"/>
            <a:ext cx="990600" cy="325438"/>
            <a:chOff x="1776" y="3710"/>
            <a:chExt cx="624" cy="205"/>
          </a:xfrm>
        </p:grpSpPr>
        <p:sp>
          <p:nvSpPr>
            <p:cNvPr id="12316" name="Freeform 32"/>
            <p:cNvSpPr>
              <a:spLocks/>
            </p:cNvSpPr>
            <p:nvPr/>
          </p:nvSpPr>
          <p:spPr bwMode="auto">
            <a:xfrm>
              <a:off x="1776" y="3867"/>
              <a:ext cx="624" cy="48"/>
            </a:xfrm>
            <a:custGeom>
              <a:avLst/>
              <a:gdLst>
                <a:gd name="T0" fmla="*/ 0 w 720"/>
                <a:gd name="T1" fmla="*/ 56 h 56"/>
                <a:gd name="T2" fmla="*/ 288 w 720"/>
                <a:gd name="T3" fmla="*/ 8 h 56"/>
                <a:gd name="T4" fmla="*/ 480 w 720"/>
                <a:gd name="T5" fmla="*/ 8 h 56"/>
                <a:gd name="T6" fmla="*/ 720 w 720"/>
                <a:gd name="T7" fmla="*/ 56 h 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20"/>
                <a:gd name="T13" fmla="*/ 0 h 56"/>
                <a:gd name="T14" fmla="*/ 720 w 720"/>
                <a:gd name="T15" fmla="*/ 56 h 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20" h="56">
                  <a:moveTo>
                    <a:pt x="0" y="56"/>
                  </a:moveTo>
                  <a:cubicBezTo>
                    <a:pt x="104" y="36"/>
                    <a:pt x="208" y="16"/>
                    <a:pt x="288" y="8"/>
                  </a:cubicBezTo>
                  <a:cubicBezTo>
                    <a:pt x="368" y="0"/>
                    <a:pt x="408" y="0"/>
                    <a:pt x="480" y="8"/>
                  </a:cubicBezTo>
                  <a:cubicBezTo>
                    <a:pt x="552" y="16"/>
                    <a:pt x="636" y="36"/>
                    <a:pt x="720" y="56"/>
                  </a:cubicBezTo>
                </a:path>
              </a:pathLst>
            </a:custGeom>
            <a:noFill/>
            <a:ln w="63500">
              <a:solidFill>
                <a:schemeClr val="accent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7" name="Text Box 35"/>
            <p:cNvSpPr txBox="1">
              <a:spLocks noChangeArrowheads="1"/>
            </p:cNvSpPr>
            <p:nvPr/>
          </p:nvSpPr>
          <p:spPr bwMode="auto">
            <a:xfrm>
              <a:off x="1865" y="3710"/>
              <a:ext cx="50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Q = -Q</a:t>
              </a:r>
              <a:r>
                <a:rPr lang="en-US" sz="1400" baseline="-25000"/>
                <a:t>R</a:t>
              </a:r>
              <a:endParaRPr lang="en-US" sz="1400"/>
            </a:p>
          </p:txBody>
        </p:sp>
      </p:grpSp>
      <p:graphicFrame>
        <p:nvGraphicFramePr>
          <p:cNvPr id="16421" name="Object 37"/>
          <p:cNvGraphicFramePr>
            <a:graphicFrameLocks noChangeAspect="1"/>
          </p:cNvGraphicFramePr>
          <p:nvPr/>
        </p:nvGraphicFramePr>
        <p:xfrm>
          <a:off x="4419600" y="5311775"/>
          <a:ext cx="968375" cy="636588"/>
        </p:xfrm>
        <a:graphic>
          <a:graphicData uri="http://schemas.openxmlformats.org/presentationml/2006/ole">
            <p:oleObj spid="_x0000_s12300" name="Equation" r:id="rId14" imgW="520560" imgH="342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90" grpId="0" animBg="1"/>
      <p:bldP spid="16393" grpId="0"/>
      <p:bldP spid="16394" grpId="0" animBg="1"/>
      <p:bldP spid="16395" grpId="0" animBg="1"/>
      <p:bldP spid="16398" grpId="0" animBg="1"/>
      <p:bldP spid="16399" grpId="0"/>
      <p:bldP spid="16401" grpId="0"/>
      <p:bldP spid="16402" grpId="0"/>
      <p:bldP spid="16403" grpId="0" animBg="1"/>
      <p:bldP spid="16405" grpId="0" animBg="1"/>
      <p:bldP spid="16411" grpId="0" animBg="1"/>
      <p:bldP spid="16412" grpId="0" animBg="1"/>
      <p:bldP spid="164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838200" y="304800"/>
            <a:ext cx="7620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331" name="Text Box 6"/>
          <p:cNvSpPr txBox="1">
            <a:spLocks noChangeArrowheads="1"/>
          </p:cNvSpPr>
          <p:nvPr/>
        </p:nvSpPr>
        <p:spPr bwMode="auto">
          <a:xfrm>
            <a:off x="1295400" y="544513"/>
            <a:ext cx="6584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Summary:</a:t>
            </a:r>
            <a:r>
              <a:rPr lang="en-US" sz="2000" b="1"/>
              <a:t> Thermodynamic potentials for PVT systems</a:t>
            </a:r>
            <a:endParaRPr lang="en-US"/>
          </a:p>
        </p:txBody>
      </p:sp>
      <p:grpSp>
        <p:nvGrpSpPr>
          <p:cNvPr id="2" name="Group 123"/>
          <p:cNvGrpSpPr>
            <a:grpSpLocks/>
          </p:cNvGrpSpPr>
          <p:nvPr/>
        </p:nvGrpSpPr>
        <p:grpSpPr bwMode="auto">
          <a:xfrm>
            <a:off x="0" y="1600200"/>
            <a:ext cx="9144000" cy="4957763"/>
            <a:chOff x="0" y="1008"/>
            <a:chExt cx="5760" cy="3123"/>
          </a:xfrm>
        </p:grpSpPr>
        <p:sp>
          <p:nvSpPr>
            <p:cNvPr id="13337" name="Rectangle 32"/>
            <p:cNvSpPr>
              <a:spLocks noChangeArrowheads="1"/>
            </p:cNvSpPr>
            <p:nvPr/>
          </p:nvSpPr>
          <p:spPr bwMode="auto">
            <a:xfrm>
              <a:off x="4560" y="3520"/>
              <a:ext cx="1200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T=const,P=const</a:t>
              </a:r>
            </a:p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8" name="Rectangle 31"/>
            <p:cNvSpPr>
              <a:spLocks noChangeArrowheads="1"/>
            </p:cNvSpPr>
            <p:nvPr/>
          </p:nvSpPr>
          <p:spPr bwMode="auto">
            <a:xfrm>
              <a:off x="3335" y="3520"/>
              <a:ext cx="1225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T=const,V=const</a:t>
              </a:r>
            </a:p>
            <a:p>
              <a:pPr algn="ctr">
                <a:spcBef>
                  <a:spcPct val="20000"/>
                </a:spcBef>
              </a:pPr>
              <a:endParaRPr lang="en-US"/>
            </a:p>
          </p:txBody>
        </p:sp>
        <p:sp>
          <p:nvSpPr>
            <p:cNvPr id="13339" name="Rectangle 30"/>
            <p:cNvSpPr>
              <a:spLocks noChangeArrowheads="1"/>
            </p:cNvSpPr>
            <p:nvPr/>
          </p:nvSpPr>
          <p:spPr bwMode="auto">
            <a:xfrm>
              <a:off x="2224" y="3520"/>
              <a:ext cx="1111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Isobaric process</a:t>
              </a:r>
            </a:p>
            <a:p>
              <a:pPr algn="ctr">
                <a:spcBef>
                  <a:spcPct val="20000"/>
                </a:spcBef>
              </a:pPr>
              <a:endParaRPr lang="en-US"/>
            </a:p>
          </p:txBody>
        </p:sp>
        <p:sp>
          <p:nvSpPr>
            <p:cNvPr id="13340" name="Rectangle 29"/>
            <p:cNvSpPr>
              <a:spLocks noChangeArrowheads="1"/>
            </p:cNvSpPr>
            <p:nvPr/>
          </p:nvSpPr>
          <p:spPr bwMode="auto">
            <a:xfrm>
              <a:off x="1061" y="3520"/>
              <a:ext cx="1163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1</a:t>
              </a:r>
              <a:r>
                <a:rPr lang="en-US" baseline="30000"/>
                <a:t>st</a:t>
              </a:r>
              <a:r>
                <a:rPr lang="en-US"/>
                <a:t> law:</a:t>
              </a:r>
            </a:p>
            <a:p>
              <a:pPr algn="ctr">
                <a:spcBef>
                  <a:spcPct val="20000"/>
                </a:spcBef>
              </a:pPr>
              <a:endParaRPr lang="en-US"/>
            </a:p>
          </p:txBody>
        </p:sp>
        <p:sp>
          <p:nvSpPr>
            <p:cNvPr id="13341" name="Rectangle 28"/>
            <p:cNvSpPr>
              <a:spLocks noChangeArrowheads="1"/>
            </p:cNvSpPr>
            <p:nvPr/>
          </p:nvSpPr>
          <p:spPr bwMode="auto">
            <a:xfrm>
              <a:off x="0" y="3520"/>
              <a:ext cx="1061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Properties</a:t>
              </a:r>
            </a:p>
          </p:txBody>
        </p:sp>
        <p:sp>
          <p:nvSpPr>
            <p:cNvPr id="13342" name="Rectangle 27"/>
            <p:cNvSpPr>
              <a:spLocks noChangeArrowheads="1"/>
            </p:cNvSpPr>
            <p:nvPr/>
          </p:nvSpPr>
          <p:spPr bwMode="auto">
            <a:xfrm>
              <a:off x="4560" y="3008"/>
              <a:ext cx="1200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3" name="Rectangle 26"/>
            <p:cNvSpPr>
              <a:spLocks noChangeArrowheads="1"/>
            </p:cNvSpPr>
            <p:nvPr/>
          </p:nvSpPr>
          <p:spPr bwMode="auto">
            <a:xfrm>
              <a:off x="3335" y="3008"/>
              <a:ext cx="1225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4" name="Rectangle 25"/>
            <p:cNvSpPr>
              <a:spLocks noChangeArrowheads="1"/>
            </p:cNvSpPr>
            <p:nvPr/>
          </p:nvSpPr>
          <p:spPr bwMode="auto">
            <a:xfrm>
              <a:off x="2224" y="3008"/>
              <a:ext cx="1111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5" name="Rectangle 24"/>
            <p:cNvSpPr>
              <a:spLocks noChangeArrowheads="1"/>
            </p:cNvSpPr>
            <p:nvPr/>
          </p:nvSpPr>
          <p:spPr bwMode="auto">
            <a:xfrm>
              <a:off x="1061" y="3008"/>
              <a:ext cx="1163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6" name="Rectangle 23"/>
            <p:cNvSpPr>
              <a:spLocks noChangeArrowheads="1"/>
            </p:cNvSpPr>
            <p:nvPr/>
          </p:nvSpPr>
          <p:spPr bwMode="auto">
            <a:xfrm>
              <a:off x="0" y="3008"/>
              <a:ext cx="1061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Maxwell</a:t>
              </a:r>
            </a:p>
            <a:p>
              <a:pPr algn="ctr">
                <a:spcBef>
                  <a:spcPct val="20000"/>
                </a:spcBef>
              </a:pPr>
              <a:r>
                <a:rPr lang="en-US"/>
                <a:t>relations</a:t>
              </a:r>
            </a:p>
          </p:txBody>
        </p:sp>
        <p:sp>
          <p:nvSpPr>
            <p:cNvPr id="13347" name="Rectangle 22"/>
            <p:cNvSpPr>
              <a:spLocks noChangeArrowheads="1"/>
            </p:cNvSpPr>
            <p:nvPr/>
          </p:nvSpPr>
          <p:spPr bwMode="auto">
            <a:xfrm>
              <a:off x="4560" y="2496"/>
              <a:ext cx="1200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8" name="Rectangle 21"/>
            <p:cNvSpPr>
              <a:spLocks noChangeArrowheads="1"/>
            </p:cNvSpPr>
            <p:nvPr/>
          </p:nvSpPr>
          <p:spPr bwMode="auto">
            <a:xfrm>
              <a:off x="3335" y="2496"/>
              <a:ext cx="1225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9" name="Rectangle 20"/>
            <p:cNvSpPr>
              <a:spLocks noChangeArrowheads="1"/>
            </p:cNvSpPr>
            <p:nvPr/>
          </p:nvSpPr>
          <p:spPr bwMode="auto">
            <a:xfrm>
              <a:off x="2224" y="2496"/>
              <a:ext cx="1111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0" name="Rectangle 19"/>
            <p:cNvSpPr>
              <a:spLocks noChangeArrowheads="1"/>
            </p:cNvSpPr>
            <p:nvPr/>
          </p:nvSpPr>
          <p:spPr bwMode="auto">
            <a:xfrm>
              <a:off x="1061" y="2496"/>
              <a:ext cx="1163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1" name="Rectangle 18"/>
            <p:cNvSpPr>
              <a:spLocks noChangeArrowheads="1"/>
            </p:cNvSpPr>
            <p:nvPr/>
          </p:nvSpPr>
          <p:spPr bwMode="auto">
            <a:xfrm>
              <a:off x="0" y="2496"/>
              <a:ext cx="1061" cy="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Vector field components</a:t>
              </a:r>
            </a:p>
          </p:txBody>
        </p:sp>
        <p:sp>
          <p:nvSpPr>
            <p:cNvPr id="13352" name="Rectangle 17"/>
            <p:cNvSpPr>
              <a:spLocks noChangeArrowheads="1"/>
            </p:cNvSpPr>
            <p:nvPr/>
          </p:nvSpPr>
          <p:spPr bwMode="auto">
            <a:xfrm>
              <a:off x="4560" y="2150"/>
              <a:ext cx="1200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dG=-SdT+VdP</a:t>
              </a:r>
            </a:p>
          </p:txBody>
        </p:sp>
        <p:sp>
          <p:nvSpPr>
            <p:cNvPr id="13353" name="Rectangle 16"/>
            <p:cNvSpPr>
              <a:spLocks noChangeArrowheads="1"/>
            </p:cNvSpPr>
            <p:nvPr/>
          </p:nvSpPr>
          <p:spPr bwMode="auto">
            <a:xfrm>
              <a:off x="3335" y="2150"/>
              <a:ext cx="1225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dF=-SdT-PdV</a:t>
              </a:r>
            </a:p>
          </p:txBody>
        </p:sp>
        <p:sp>
          <p:nvSpPr>
            <p:cNvPr id="13354" name="Rectangle 15"/>
            <p:cNvSpPr>
              <a:spLocks noChangeArrowheads="1"/>
            </p:cNvSpPr>
            <p:nvPr/>
          </p:nvSpPr>
          <p:spPr bwMode="auto">
            <a:xfrm>
              <a:off x="2224" y="2150"/>
              <a:ext cx="1111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dH=TdS+VdP</a:t>
              </a:r>
            </a:p>
          </p:txBody>
        </p:sp>
        <p:sp>
          <p:nvSpPr>
            <p:cNvPr id="13355" name="Rectangle 14"/>
            <p:cNvSpPr>
              <a:spLocks noChangeArrowheads="1"/>
            </p:cNvSpPr>
            <p:nvPr/>
          </p:nvSpPr>
          <p:spPr bwMode="auto">
            <a:xfrm>
              <a:off x="1061" y="2150"/>
              <a:ext cx="1163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dU=TdS-PdV</a:t>
              </a:r>
            </a:p>
          </p:txBody>
        </p:sp>
        <p:sp>
          <p:nvSpPr>
            <p:cNvPr id="13356" name="Rectangle 13"/>
            <p:cNvSpPr>
              <a:spLocks noChangeArrowheads="1"/>
            </p:cNvSpPr>
            <p:nvPr/>
          </p:nvSpPr>
          <p:spPr bwMode="auto">
            <a:xfrm>
              <a:off x="0" y="2150"/>
              <a:ext cx="1061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/>
                <a:t>differential</a:t>
              </a:r>
            </a:p>
          </p:txBody>
        </p:sp>
        <p:sp>
          <p:nvSpPr>
            <p:cNvPr id="13357" name="Rectangle 12"/>
            <p:cNvSpPr>
              <a:spLocks noChangeArrowheads="1"/>
            </p:cNvSpPr>
            <p:nvPr/>
          </p:nvSpPr>
          <p:spPr bwMode="auto">
            <a:xfrm>
              <a:off x="4560" y="1008"/>
              <a:ext cx="1200" cy="1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>
                  <a:solidFill>
                    <a:schemeClr val="accent2"/>
                  </a:solidFill>
                </a:rPr>
                <a:t>Gibbs free energy</a:t>
              </a:r>
            </a:p>
            <a:p>
              <a:pPr algn="ctr">
                <a:spcBef>
                  <a:spcPct val="20000"/>
                </a:spcBef>
              </a:pPr>
              <a:r>
                <a:rPr lang="en-US"/>
                <a:t>G(T,P)</a:t>
              </a:r>
            </a:p>
            <a:p>
              <a:pPr algn="ctr">
                <a:spcBef>
                  <a:spcPct val="20000"/>
                </a:spcBef>
              </a:pPr>
              <a:r>
                <a:rPr lang="en-US"/>
                <a:t>G=U –TS+PV</a:t>
              </a:r>
            </a:p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8" name="Rectangle 11"/>
            <p:cNvSpPr>
              <a:spLocks noChangeArrowheads="1"/>
            </p:cNvSpPr>
            <p:nvPr/>
          </p:nvSpPr>
          <p:spPr bwMode="auto">
            <a:xfrm>
              <a:off x="3335" y="1008"/>
              <a:ext cx="1225" cy="1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>
                  <a:solidFill>
                    <a:schemeClr val="accent2"/>
                  </a:solidFill>
                </a:rPr>
                <a:t>Helmholtz free energy</a:t>
              </a:r>
            </a:p>
            <a:p>
              <a:pPr algn="ctr">
                <a:spcBef>
                  <a:spcPct val="20000"/>
                </a:spcBef>
              </a:pPr>
              <a:r>
                <a:rPr lang="en-US"/>
                <a:t>F(T,V)</a:t>
              </a:r>
            </a:p>
            <a:p>
              <a:pPr algn="ctr">
                <a:spcBef>
                  <a:spcPct val="20000"/>
                </a:spcBef>
              </a:pPr>
              <a:r>
                <a:rPr lang="en-US"/>
                <a:t>F=U -TS</a:t>
              </a:r>
            </a:p>
          </p:txBody>
        </p:sp>
        <p:sp>
          <p:nvSpPr>
            <p:cNvPr id="13359" name="Rectangle 10"/>
            <p:cNvSpPr>
              <a:spLocks noChangeArrowheads="1"/>
            </p:cNvSpPr>
            <p:nvPr/>
          </p:nvSpPr>
          <p:spPr bwMode="auto">
            <a:xfrm>
              <a:off x="2224" y="1008"/>
              <a:ext cx="1111" cy="1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>
                  <a:solidFill>
                    <a:schemeClr val="accent2"/>
                  </a:solidFill>
                </a:rPr>
                <a:t>Enthalpy</a:t>
              </a:r>
            </a:p>
            <a:p>
              <a:pPr algn="ctr">
                <a:spcBef>
                  <a:spcPct val="20000"/>
                </a:spcBef>
              </a:pPr>
              <a:r>
                <a:rPr lang="en-US"/>
                <a:t>H(S,P)</a:t>
              </a:r>
            </a:p>
            <a:p>
              <a:pPr algn="ctr">
                <a:spcBef>
                  <a:spcPct val="20000"/>
                </a:spcBef>
              </a:pPr>
              <a:r>
                <a:rPr lang="en-US"/>
                <a:t>H=U+PV</a:t>
              </a:r>
            </a:p>
          </p:txBody>
        </p:sp>
        <p:sp>
          <p:nvSpPr>
            <p:cNvPr id="13360" name="Rectangle 9"/>
            <p:cNvSpPr>
              <a:spLocks noChangeArrowheads="1"/>
            </p:cNvSpPr>
            <p:nvPr/>
          </p:nvSpPr>
          <p:spPr bwMode="auto">
            <a:xfrm>
              <a:off x="1061" y="1008"/>
              <a:ext cx="1163" cy="1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en-US">
                  <a:solidFill>
                    <a:schemeClr val="accent2"/>
                  </a:solidFill>
                </a:rPr>
                <a:t>Internal energy</a:t>
              </a:r>
            </a:p>
            <a:p>
              <a:pPr algn="ctr">
                <a:spcBef>
                  <a:spcPct val="20000"/>
                </a:spcBef>
              </a:pPr>
              <a:r>
                <a:rPr lang="en-US"/>
                <a:t>U(S,V)</a:t>
              </a:r>
            </a:p>
          </p:txBody>
        </p:sp>
        <p:sp>
          <p:nvSpPr>
            <p:cNvPr id="13361" name="Rectangle 8"/>
            <p:cNvSpPr>
              <a:spLocks noChangeArrowheads="1"/>
            </p:cNvSpPr>
            <p:nvPr/>
          </p:nvSpPr>
          <p:spPr bwMode="auto">
            <a:xfrm>
              <a:off x="0" y="1008"/>
              <a:ext cx="1061" cy="1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/>
            </a:p>
            <a:p>
              <a:pPr algn="ctr">
                <a:spcBef>
                  <a:spcPct val="20000"/>
                </a:spcBef>
              </a:pPr>
              <a:r>
                <a:rPr lang="en-US"/>
                <a:t>Potential</a:t>
              </a:r>
            </a:p>
          </p:txBody>
        </p:sp>
        <p:sp>
          <p:nvSpPr>
            <p:cNvPr id="13362" name="Line 33"/>
            <p:cNvSpPr>
              <a:spLocks noChangeShapeType="1"/>
            </p:cNvSpPr>
            <p:nvPr/>
          </p:nvSpPr>
          <p:spPr bwMode="auto">
            <a:xfrm>
              <a:off x="0" y="1008"/>
              <a:ext cx="576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3" name="Line 34"/>
            <p:cNvSpPr>
              <a:spLocks noChangeShapeType="1"/>
            </p:cNvSpPr>
            <p:nvPr/>
          </p:nvSpPr>
          <p:spPr bwMode="auto">
            <a:xfrm>
              <a:off x="0" y="2150"/>
              <a:ext cx="57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4" name="Line 35"/>
            <p:cNvSpPr>
              <a:spLocks noChangeShapeType="1"/>
            </p:cNvSpPr>
            <p:nvPr/>
          </p:nvSpPr>
          <p:spPr bwMode="auto">
            <a:xfrm>
              <a:off x="0" y="2496"/>
              <a:ext cx="57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5" name="Line 36"/>
            <p:cNvSpPr>
              <a:spLocks noChangeShapeType="1"/>
            </p:cNvSpPr>
            <p:nvPr/>
          </p:nvSpPr>
          <p:spPr bwMode="auto">
            <a:xfrm>
              <a:off x="0" y="3008"/>
              <a:ext cx="57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6" name="Line 37"/>
            <p:cNvSpPr>
              <a:spLocks noChangeShapeType="1"/>
            </p:cNvSpPr>
            <p:nvPr/>
          </p:nvSpPr>
          <p:spPr bwMode="auto">
            <a:xfrm>
              <a:off x="0" y="3520"/>
              <a:ext cx="57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7" name="Line 38"/>
            <p:cNvSpPr>
              <a:spLocks noChangeShapeType="1"/>
            </p:cNvSpPr>
            <p:nvPr/>
          </p:nvSpPr>
          <p:spPr bwMode="auto">
            <a:xfrm>
              <a:off x="0" y="4131"/>
              <a:ext cx="576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8" name="Line 39"/>
            <p:cNvSpPr>
              <a:spLocks noChangeShapeType="1"/>
            </p:cNvSpPr>
            <p:nvPr/>
          </p:nvSpPr>
          <p:spPr bwMode="auto">
            <a:xfrm>
              <a:off x="0" y="1008"/>
              <a:ext cx="0" cy="312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9" name="Line 40"/>
            <p:cNvSpPr>
              <a:spLocks noChangeShapeType="1"/>
            </p:cNvSpPr>
            <p:nvPr/>
          </p:nvSpPr>
          <p:spPr bwMode="auto">
            <a:xfrm>
              <a:off x="1061" y="1008"/>
              <a:ext cx="0" cy="3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0" name="Line 41"/>
            <p:cNvSpPr>
              <a:spLocks noChangeShapeType="1"/>
            </p:cNvSpPr>
            <p:nvPr/>
          </p:nvSpPr>
          <p:spPr bwMode="auto">
            <a:xfrm>
              <a:off x="2224" y="1008"/>
              <a:ext cx="0" cy="3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1" name="Line 42"/>
            <p:cNvSpPr>
              <a:spLocks noChangeShapeType="1"/>
            </p:cNvSpPr>
            <p:nvPr/>
          </p:nvSpPr>
          <p:spPr bwMode="auto">
            <a:xfrm>
              <a:off x="3335" y="1008"/>
              <a:ext cx="0" cy="3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2" name="Line 43"/>
            <p:cNvSpPr>
              <a:spLocks noChangeShapeType="1"/>
            </p:cNvSpPr>
            <p:nvPr/>
          </p:nvSpPr>
          <p:spPr bwMode="auto">
            <a:xfrm>
              <a:off x="4560" y="1008"/>
              <a:ext cx="0" cy="312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73" name="Line 44"/>
            <p:cNvSpPr>
              <a:spLocks noChangeShapeType="1"/>
            </p:cNvSpPr>
            <p:nvPr/>
          </p:nvSpPr>
          <p:spPr bwMode="auto">
            <a:xfrm>
              <a:off x="5760" y="1008"/>
              <a:ext cx="0" cy="3123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3314" name="Object 90"/>
            <p:cNvGraphicFramePr>
              <a:graphicFrameLocks noChangeAspect="1"/>
            </p:cNvGraphicFramePr>
            <p:nvPr/>
          </p:nvGraphicFramePr>
          <p:xfrm>
            <a:off x="1152" y="2594"/>
            <a:ext cx="528" cy="332"/>
          </p:xfrm>
          <a:graphic>
            <a:graphicData uri="http://schemas.openxmlformats.org/presentationml/2006/ole">
              <p:oleObj spid="_x0000_s13314" name="Equation" r:id="rId4" imgW="647640" imgH="406080" progId="Equation.3">
                <p:embed/>
              </p:oleObj>
            </a:graphicData>
          </a:graphic>
        </p:graphicFrame>
        <p:graphicFrame>
          <p:nvGraphicFramePr>
            <p:cNvPr id="13315" name="Object 91"/>
            <p:cNvGraphicFramePr>
              <a:graphicFrameLocks noChangeAspect="1"/>
            </p:cNvGraphicFramePr>
            <p:nvPr/>
          </p:nvGraphicFramePr>
          <p:xfrm>
            <a:off x="1632" y="2617"/>
            <a:ext cx="600" cy="332"/>
          </p:xfrm>
          <a:graphic>
            <a:graphicData uri="http://schemas.openxmlformats.org/presentationml/2006/ole">
              <p:oleObj spid="_x0000_s13315" name="Equation" r:id="rId5" imgW="736560" imgH="406080" progId="Equation.3">
                <p:embed/>
              </p:oleObj>
            </a:graphicData>
          </a:graphic>
        </p:graphicFrame>
        <p:graphicFrame>
          <p:nvGraphicFramePr>
            <p:cNvPr id="13316" name="Object 92"/>
            <p:cNvGraphicFramePr>
              <a:graphicFrameLocks noChangeAspect="1"/>
            </p:cNvGraphicFramePr>
            <p:nvPr/>
          </p:nvGraphicFramePr>
          <p:xfrm>
            <a:off x="2256" y="2630"/>
            <a:ext cx="507" cy="332"/>
          </p:xfrm>
          <a:graphic>
            <a:graphicData uri="http://schemas.openxmlformats.org/presentationml/2006/ole">
              <p:oleObj spid="_x0000_s13316" name="Equation" r:id="rId6" imgW="622080" imgH="406080" progId="Equation.3">
                <p:embed/>
              </p:oleObj>
            </a:graphicData>
          </a:graphic>
        </p:graphicFrame>
        <p:graphicFrame>
          <p:nvGraphicFramePr>
            <p:cNvPr id="13317" name="Object 93"/>
            <p:cNvGraphicFramePr>
              <a:graphicFrameLocks noChangeAspect="1"/>
            </p:cNvGraphicFramePr>
            <p:nvPr/>
          </p:nvGraphicFramePr>
          <p:xfrm>
            <a:off x="2753" y="2626"/>
            <a:ext cx="559" cy="332"/>
          </p:xfrm>
          <a:graphic>
            <a:graphicData uri="http://schemas.openxmlformats.org/presentationml/2006/ole">
              <p:oleObj spid="_x0000_s13317" name="Equation" r:id="rId7" imgW="685800" imgH="406080" progId="Equation.3">
                <p:embed/>
              </p:oleObj>
            </a:graphicData>
          </a:graphic>
        </p:graphicFrame>
        <p:graphicFrame>
          <p:nvGraphicFramePr>
            <p:cNvPr id="13318" name="Object 94"/>
            <p:cNvGraphicFramePr>
              <a:graphicFrameLocks noChangeAspect="1"/>
            </p:cNvGraphicFramePr>
            <p:nvPr/>
          </p:nvGraphicFramePr>
          <p:xfrm>
            <a:off x="3346" y="2620"/>
            <a:ext cx="559" cy="332"/>
          </p:xfrm>
          <a:graphic>
            <a:graphicData uri="http://schemas.openxmlformats.org/presentationml/2006/ole">
              <p:oleObj spid="_x0000_s13318" name="Equation" r:id="rId8" imgW="685800" imgH="406080" progId="Equation.3">
                <p:embed/>
              </p:oleObj>
            </a:graphicData>
          </a:graphic>
        </p:graphicFrame>
        <p:graphicFrame>
          <p:nvGraphicFramePr>
            <p:cNvPr id="13319" name="Object 95"/>
            <p:cNvGraphicFramePr>
              <a:graphicFrameLocks noChangeAspect="1"/>
            </p:cNvGraphicFramePr>
            <p:nvPr/>
          </p:nvGraphicFramePr>
          <p:xfrm>
            <a:off x="3878" y="2606"/>
            <a:ext cx="621" cy="332"/>
          </p:xfrm>
          <a:graphic>
            <a:graphicData uri="http://schemas.openxmlformats.org/presentationml/2006/ole">
              <p:oleObj spid="_x0000_s13319" name="Equation" r:id="rId9" imgW="761760" imgH="406080" progId="Equation.3">
                <p:embed/>
              </p:oleObj>
            </a:graphicData>
          </a:graphic>
        </p:graphicFrame>
        <p:graphicFrame>
          <p:nvGraphicFramePr>
            <p:cNvPr id="13320" name="Object 96"/>
            <p:cNvGraphicFramePr>
              <a:graphicFrameLocks noChangeAspect="1"/>
            </p:cNvGraphicFramePr>
            <p:nvPr/>
          </p:nvGraphicFramePr>
          <p:xfrm>
            <a:off x="4560" y="2596"/>
            <a:ext cx="558" cy="332"/>
          </p:xfrm>
          <a:graphic>
            <a:graphicData uri="http://schemas.openxmlformats.org/presentationml/2006/ole">
              <p:oleObj spid="_x0000_s13320" name="Equation" r:id="rId10" imgW="685800" imgH="406080" progId="Equation.3">
                <p:embed/>
              </p:oleObj>
            </a:graphicData>
          </a:graphic>
        </p:graphicFrame>
        <p:graphicFrame>
          <p:nvGraphicFramePr>
            <p:cNvPr id="13321" name="Object 97"/>
            <p:cNvGraphicFramePr>
              <a:graphicFrameLocks noChangeAspect="1"/>
            </p:cNvGraphicFramePr>
            <p:nvPr/>
          </p:nvGraphicFramePr>
          <p:xfrm>
            <a:off x="5040" y="2592"/>
            <a:ext cx="579" cy="332"/>
          </p:xfrm>
          <a:graphic>
            <a:graphicData uri="http://schemas.openxmlformats.org/presentationml/2006/ole">
              <p:oleObj spid="_x0000_s13321" name="Equation" r:id="rId11" imgW="711000" imgH="406080" progId="Equation.3">
                <p:embed/>
              </p:oleObj>
            </a:graphicData>
          </a:graphic>
        </p:graphicFrame>
        <p:graphicFrame>
          <p:nvGraphicFramePr>
            <p:cNvPr id="13322" name="Object 100"/>
            <p:cNvGraphicFramePr>
              <a:graphicFrameLocks noChangeAspect="1"/>
            </p:cNvGraphicFramePr>
            <p:nvPr/>
          </p:nvGraphicFramePr>
          <p:xfrm>
            <a:off x="1296" y="3120"/>
            <a:ext cx="807" cy="332"/>
          </p:xfrm>
          <a:graphic>
            <a:graphicData uri="http://schemas.openxmlformats.org/presentationml/2006/ole">
              <p:oleObj spid="_x0000_s13322" name="Equation" r:id="rId12" imgW="990360" imgH="406080" progId="Equation.3">
                <p:embed/>
              </p:oleObj>
            </a:graphicData>
          </a:graphic>
        </p:graphicFrame>
        <p:graphicFrame>
          <p:nvGraphicFramePr>
            <p:cNvPr id="13323" name="Object 102"/>
            <p:cNvGraphicFramePr>
              <a:graphicFrameLocks noChangeAspect="1"/>
            </p:cNvGraphicFramePr>
            <p:nvPr/>
          </p:nvGraphicFramePr>
          <p:xfrm>
            <a:off x="3525" y="3120"/>
            <a:ext cx="765" cy="332"/>
          </p:xfrm>
          <a:graphic>
            <a:graphicData uri="http://schemas.openxmlformats.org/presentationml/2006/ole">
              <p:oleObj spid="_x0000_s13323" name="Equation" r:id="rId13" imgW="939600" imgH="406080" progId="Equation.3">
                <p:embed/>
              </p:oleObj>
            </a:graphicData>
          </a:graphic>
        </p:graphicFrame>
        <p:graphicFrame>
          <p:nvGraphicFramePr>
            <p:cNvPr id="13324" name="Object 103"/>
            <p:cNvGraphicFramePr>
              <a:graphicFrameLocks noChangeAspect="1"/>
            </p:cNvGraphicFramePr>
            <p:nvPr/>
          </p:nvGraphicFramePr>
          <p:xfrm>
            <a:off x="4656" y="3120"/>
            <a:ext cx="807" cy="331"/>
          </p:xfrm>
          <a:graphic>
            <a:graphicData uri="http://schemas.openxmlformats.org/presentationml/2006/ole">
              <p:oleObj spid="_x0000_s13324" name="Equation" r:id="rId14" imgW="990360" imgH="406080" progId="Equation.3">
                <p:embed/>
              </p:oleObj>
            </a:graphicData>
          </a:graphic>
        </p:graphicFrame>
        <p:graphicFrame>
          <p:nvGraphicFramePr>
            <p:cNvPr id="13325" name="Object 108"/>
            <p:cNvGraphicFramePr>
              <a:graphicFrameLocks noChangeAspect="1"/>
            </p:cNvGraphicFramePr>
            <p:nvPr/>
          </p:nvGraphicFramePr>
          <p:xfrm>
            <a:off x="1344" y="3744"/>
            <a:ext cx="720" cy="173"/>
          </p:xfrm>
          <a:graphic>
            <a:graphicData uri="http://schemas.openxmlformats.org/presentationml/2006/ole">
              <p:oleObj spid="_x0000_s13325" name="Equation" r:id="rId15" imgW="685800" imgH="164880" progId="Equation.3">
                <p:embed/>
              </p:oleObj>
            </a:graphicData>
          </a:graphic>
        </p:graphicFrame>
        <p:graphicFrame>
          <p:nvGraphicFramePr>
            <p:cNvPr id="13326" name="Object 112"/>
            <p:cNvGraphicFramePr>
              <a:graphicFrameLocks noChangeAspect="1"/>
            </p:cNvGraphicFramePr>
            <p:nvPr/>
          </p:nvGraphicFramePr>
          <p:xfrm>
            <a:off x="2575" y="3907"/>
            <a:ext cx="466" cy="173"/>
          </p:xfrm>
          <a:graphic>
            <a:graphicData uri="http://schemas.openxmlformats.org/presentationml/2006/ole">
              <p:oleObj spid="_x0000_s13326" name="Equation" r:id="rId16" imgW="444240" imgH="164880" progId="Equation.3">
                <p:embed/>
              </p:oleObj>
            </a:graphicData>
          </a:graphic>
        </p:graphicFrame>
        <p:graphicFrame>
          <p:nvGraphicFramePr>
            <p:cNvPr id="13327" name="Object 115"/>
            <p:cNvGraphicFramePr>
              <a:graphicFrameLocks noChangeAspect="1"/>
            </p:cNvGraphicFramePr>
            <p:nvPr/>
          </p:nvGraphicFramePr>
          <p:xfrm>
            <a:off x="3729" y="3847"/>
            <a:ext cx="399" cy="159"/>
          </p:xfrm>
          <a:graphic>
            <a:graphicData uri="http://schemas.openxmlformats.org/presentationml/2006/ole">
              <p:oleObj spid="_x0000_s13327" name="Equation" r:id="rId17" imgW="380880" imgH="152280" progId="Equation.3">
                <p:embed/>
              </p:oleObj>
            </a:graphicData>
          </a:graphic>
        </p:graphicFrame>
        <p:graphicFrame>
          <p:nvGraphicFramePr>
            <p:cNvPr id="13328" name="Object 120"/>
            <p:cNvGraphicFramePr>
              <a:graphicFrameLocks noChangeAspect="1"/>
            </p:cNvGraphicFramePr>
            <p:nvPr/>
          </p:nvGraphicFramePr>
          <p:xfrm>
            <a:off x="4972" y="3840"/>
            <a:ext cx="439" cy="159"/>
          </p:xfrm>
          <a:graphic>
            <a:graphicData uri="http://schemas.openxmlformats.org/presentationml/2006/ole">
              <p:oleObj spid="_x0000_s13328" name="Equation" r:id="rId18" imgW="419040" imgH="152280" progId="Equation.3">
                <p:embed/>
              </p:oleObj>
            </a:graphicData>
          </a:graphic>
        </p:graphicFrame>
        <p:graphicFrame>
          <p:nvGraphicFramePr>
            <p:cNvPr id="13329" name="Object 122"/>
            <p:cNvGraphicFramePr>
              <a:graphicFrameLocks noChangeAspect="1"/>
            </p:cNvGraphicFramePr>
            <p:nvPr/>
          </p:nvGraphicFramePr>
          <p:xfrm>
            <a:off x="2400" y="3120"/>
            <a:ext cx="760" cy="328"/>
          </p:xfrm>
          <a:graphic>
            <a:graphicData uri="http://schemas.openxmlformats.org/presentationml/2006/ole">
              <p:oleObj spid="_x0000_s13329" name="Formel" r:id="rId19" imgW="1206360" imgH="520560" progId="Equation.3">
                <p:embed/>
              </p:oleObj>
            </a:graphicData>
          </a:graphic>
        </p:graphicFrame>
      </p:grpSp>
      <p:sp>
        <p:nvSpPr>
          <p:cNvPr id="61" name="Rectangle 60"/>
          <p:cNvSpPr/>
          <p:nvPr/>
        </p:nvSpPr>
        <p:spPr>
          <a:xfrm>
            <a:off x="3505200" y="3429000"/>
            <a:ext cx="56388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1676400" y="3962400"/>
            <a:ext cx="1828800" cy="259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5283200" y="3429000"/>
            <a:ext cx="39624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7239000" y="3429000"/>
            <a:ext cx="19050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371600" y="304800"/>
            <a:ext cx="6400800" cy="647700"/>
            <a:chOff x="624" y="192"/>
            <a:chExt cx="4032" cy="408"/>
          </a:xfrm>
        </p:grpSpPr>
        <p:sp>
          <p:nvSpPr>
            <p:cNvPr id="14384" name="Rectangle 5"/>
            <p:cNvSpPr>
              <a:spLocks noChangeArrowheads="1"/>
            </p:cNvSpPr>
            <p:nvPr/>
          </p:nvSpPr>
          <p:spPr bwMode="auto">
            <a:xfrm>
              <a:off x="624" y="192"/>
              <a:ext cx="4032" cy="408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85" name="Text Box 6"/>
            <p:cNvSpPr txBox="1">
              <a:spLocks noChangeArrowheads="1"/>
            </p:cNvSpPr>
            <p:nvPr/>
          </p:nvSpPr>
          <p:spPr bwMode="auto">
            <a:xfrm>
              <a:off x="816" y="234"/>
              <a:ext cx="372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</a:rPr>
                <a:t>Open Systems and Chemical Potentials</a:t>
              </a:r>
            </a:p>
          </p:txBody>
        </p:sp>
      </p:grpSp>
      <p:sp>
        <p:nvSpPr>
          <p:cNvPr id="18440" name="Oval 8"/>
          <p:cNvSpPr>
            <a:spLocks noChangeArrowheads="1"/>
          </p:cNvSpPr>
          <p:nvPr/>
        </p:nvSpPr>
        <p:spPr bwMode="auto">
          <a:xfrm rot="-2632602">
            <a:off x="304800" y="13716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746125" y="1331913"/>
            <a:ext cx="1530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Open system</a:t>
            </a:r>
          </a:p>
        </p:txBody>
      </p:sp>
      <p:sp>
        <p:nvSpPr>
          <p:cNvPr id="18442" name="AutoShape 10"/>
          <p:cNvSpPr>
            <a:spLocks noChangeArrowheads="1"/>
          </p:cNvSpPr>
          <p:nvPr/>
        </p:nvSpPr>
        <p:spPr bwMode="auto">
          <a:xfrm>
            <a:off x="2387600" y="14097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2879725" y="1331913"/>
            <a:ext cx="4959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Particle exchange with the surrounding allowed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2832100" y="1866900"/>
            <a:ext cx="1143000" cy="2303463"/>
            <a:chOff x="1784" y="1176"/>
            <a:chExt cx="720" cy="1451"/>
          </a:xfrm>
        </p:grpSpPr>
        <p:grpSp>
          <p:nvGrpSpPr>
            <p:cNvPr id="14372" name="Group 12"/>
            <p:cNvGrpSpPr>
              <a:grpSpLocks/>
            </p:cNvGrpSpPr>
            <p:nvPr/>
          </p:nvGrpSpPr>
          <p:grpSpPr bwMode="auto">
            <a:xfrm>
              <a:off x="1784" y="1824"/>
              <a:ext cx="720" cy="803"/>
              <a:chOff x="1303" y="2707"/>
              <a:chExt cx="720" cy="803"/>
            </a:xfrm>
          </p:grpSpPr>
          <p:sp>
            <p:nvSpPr>
              <p:cNvPr id="14379" name="Rectangle 13"/>
              <p:cNvSpPr>
                <a:spLocks noChangeArrowheads="1"/>
              </p:cNvSpPr>
              <p:nvPr/>
            </p:nvSpPr>
            <p:spPr bwMode="auto">
              <a:xfrm rot="-5400000">
                <a:off x="1615" y="2491"/>
                <a:ext cx="96" cy="720"/>
              </a:xfrm>
              <a:prstGeom prst="rect">
                <a:avLst/>
              </a:prstGeom>
              <a:solidFill>
                <a:srgbClr val="33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380" name="Group 14"/>
              <p:cNvGrpSpPr>
                <a:grpSpLocks/>
              </p:cNvGrpSpPr>
              <p:nvPr/>
            </p:nvGrpSpPr>
            <p:grpSpPr bwMode="auto">
              <a:xfrm rot="-5400000">
                <a:off x="1261" y="2749"/>
                <a:ext cx="803" cy="720"/>
                <a:chOff x="1008" y="2208"/>
                <a:chExt cx="1536" cy="720"/>
              </a:xfrm>
            </p:grpSpPr>
            <p:sp>
              <p:nvSpPr>
                <p:cNvPr id="14381" name="Line 15"/>
                <p:cNvSpPr>
                  <a:spLocks noChangeShapeType="1"/>
                </p:cNvSpPr>
                <p:nvPr/>
              </p:nvSpPr>
              <p:spPr bwMode="auto">
                <a:xfrm>
                  <a:off x="1022" y="2208"/>
                  <a:ext cx="0" cy="720"/>
                </a:xfrm>
                <a:prstGeom prst="line">
                  <a:avLst/>
                </a:prstGeom>
                <a:noFill/>
                <a:ln w="635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82" name="Line 16"/>
                <p:cNvSpPr>
                  <a:spLocks noChangeShapeType="1"/>
                </p:cNvSpPr>
                <p:nvPr/>
              </p:nvSpPr>
              <p:spPr bwMode="auto">
                <a:xfrm>
                  <a:off x="1008" y="2208"/>
                  <a:ext cx="1536" cy="0"/>
                </a:xfrm>
                <a:prstGeom prst="line">
                  <a:avLst/>
                </a:prstGeom>
                <a:noFill/>
                <a:ln w="635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83" name="Line 17"/>
                <p:cNvSpPr>
                  <a:spLocks noChangeShapeType="1"/>
                </p:cNvSpPr>
                <p:nvPr/>
              </p:nvSpPr>
              <p:spPr bwMode="auto">
                <a:xfrm>
                  <a:off x="1008" y="2928"/>
                  <a:ext cx="1536" cy="0"/>
                </a:xfrm>
                <a:prstGeom prst="line">
                  <a:avLst/>
                </a:prstGeom>
                <a:noFill/>
                <a:ln w="635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373" name="Group 18"/>
            <p:cNvGrpSpPr>
              <a:grpSpLocks/>
            </p:cNvGrpSpPr>
            <p:nvPr/>
          </p:nvGrpSpPr>
          <p:grpSpPr bwMode="auto">
            <a:xfrm>
              <a:off x="1992" y="1176"/>
              <a:ext cx="308" cy="739"/>
              <a:chOff x="1508" y="2064"/>
              <a:chExt cx="308" cy="739"/>
            </a:xfrm>
          </p:grpSpPr>
          <p:graphicFrame>
            <p:nvGraphicFramePr>
              <p:cNvPr id="14338" name="Object 19"/>
              <p:cNvGraphicFramePr>
                <a:graphicFrameLocks noChangeAspect="1"/>
              </p:cNvGraphicFramePr>
              <p:nvPr/>
            </p:nvGraphicFramePr>
            <p:xfrm>
              <a:off x="1508" y="2064"/>
              <a:ext cx="308" cy="451"/>
            </p:xfrm>
            <a:graphic>
              <a:graphicData uri="http://schemas.openxmlformats.org/presentationml/2006/ole">
                <p:oleObj spid="_x0000_s14338" name="Photo Editor Photo" r:id="rId4" imgW="1123810" imgH="1647619" progId="MSPhotoEd.3">
                  <p:embed/>
                </p:oleObj>
              </a:graphicData>
            </a:graphic>
          </p:graphicFrame>
          <p:grpSp>
            <p:nvGrpSpPr>
              <p:cNvPr id="14374" name="Group 20"/>
              <p:cNvGrpSpPr>
                <a:grpSpLocks/>
              </p:cNvGrpSpPr>
              <p:nvPr/>
            </p:nvGrpSpPr>
            <p:grpSpPr bwMode="auto">
              <a:xfrm rot="-5400000">
                <a:off x="1481" y="2563"/>
                <a:ext cx="336" cy="144"/>
                <a:chOff x="1344" y="2572"/>
                <a:chExt cx="960" cy="184"/>
              </a:xfrm>
            </p:grpSpPr>
            <p:sp>
              <p:nvSpPr>
                <p:cNvPr id="14376" name="Line 21"/>
                <p:cNvSpPr>
                  <a:spLocks noChangeShapeType="1"/>
                </p:cNvSpPr>
                <p:nvPr/>
              </p:nvSpPr>
              <p:spPr bwMode="auto">
                <a:xfrm>
                  <a:off x="1344" y="2572"/>
                  <a:ext cx="48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77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344" y="2708"/>
                  <a:ext cx="48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78" name="Rectangle 23"/>
                <p:cNvSpPr>
                  <a:spLocks noChangeArrowheads="1"/>
                </p:cNvSpPr>
                <p:nvPr/>
              </p:nvSpPr>
              <p:spPr bwMode="auto">
                <a:xfrm>
                  <a:off x="1392" y="2616"/>
                  <a:ext cx="912" cy="9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375" name="Line 24"/>
              <p:cNvSpPr>
                <a:spLocks noChangeShapeType="1"/>
              </p:cNvSpPr>
              <p:nvPr/>
            </p:nvSpPr>
            <p:spPr bwMode="auto">
              <a:xfrm>
                <a:off x="1515" y="2467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2146300" y="4191000"/>
            <a:ext cx="2743200" cy="762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  <a:p>
            <a:pPr algn="ctr"/>
            <a:r>
              <a:rPr lang="en-US" b="1"/>
              <a:t>Heat Reservoir R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832100" y="4191000"/>
            <a:ext cx="1235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T=const.</a:t>
            </a:r>
          </a:p>
        </p:txBody>
      </p:sp>
      <p:grpSp>
        <p:nvGrpSpPr>
          <p:cNvPr id="8" name="Group 64"/>
          <p:cNvGrpSpPr>
            <a:grpSpLocks/>
          </p:cNvGrpSpPr>
          <p:nvPr/>
        </p:nvGrpSpPr>
        <p:grpSpPr bwMode="auto">
          <a:xfrm>
            <a:off x="3911600" y="2552700"/>
            <a:ext cx="2768600" cy="1536700"/>
            <a:chOff x="2464" y="1608"/>
            <a:chExt cx="1744" cy="968"/>
          </a:xfrm>
        </p:grpSpPr>
        <p:sp>
          <p:nvSpPr>
            <p:cNvPr id="14352" name="Line 27"/>
            <p:cNvSpPr>
              <a:spLocks noChangeShapeType="1"/>
            </p:cNvSpPr>
            <p:nvPr/>
          </p:nvSpPr>
          <p:spPr bwMode="auto">
            <a:xfrm>
              <a:off x="2504" y="215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3" name="Line 28"/>
            <p:cNvSpPr>
              <a:spLocks noChangeShapeType="1"/>
            </p:cNvSpPr>
            <p:nvPr/>
          </p:nvSpPr>
          <p:spPr bwMode="auto">
            <a:xfrm>
              <a:off x="2504" y="2256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Rectangle 29"/>
            <p:cNvSpPr>
              <a:spLocks noChangeArrowheads="1"/>
            </p:cNvSpPr>
            <p:nvPr/>
          </p:nvSpPr>
          <p:spPr bwMode="auto">
            <a:xfrm>
              <a:off x="2464" y="2168"/>
              <a:ext cx="288" cy="72"/>
            </a:xfrm>
            <a:prstGeom prst="rect">
              <a:avLst/>
            </a:prstGeom>
            <a:solidFill>
              <a:srgbClr val="FCCD04">
                <a:alpha val="38823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4355" name="Picture 39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5400000">
              <a:off x="2624" y="2168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6" name="Picture 41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008" y="2304"/>
              <a:ext cx="49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7" name="Picture 42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000" y="2072"/>
              <a:ext cx="49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8" name="Picture 43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5400000">
              <a:off x="2624" y="1728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9" name="Picture 44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008" y="1848"/>
              <a:ext cx="49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0" name="Picture 45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000" y="1616"/>
              <a:ext cx="49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1" name="Picture 46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5400000">
              <a:off x="3344" y="2168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2" name="Picture 47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712" y="2304"/>
              <a:ext cx="49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3" name="Picture 48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704" y="2072"/>
              <a:ext cx="49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4" name="Picture 49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 rot="5400000">
              <a:off x="3344" y="1728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5" name="Picture 50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712" y="1848"/>
              <a:ext cx="49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6" name="Picture 51" descr="gas particles move about much more than liquids and solids"/>
            <p:cNvPicPr>
              <a:picLocks noChangeAspect="1" noChangeArrowheads="1" noCrop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704" y="1616"/>
              <a:ext cx="496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7" name="Line 53"/>
            <p:cNvSpPr>
              <a:spLocks noChangeShapeType="1"/>
            </p:cNvSpPr>
            <p:nvPr/>
          </p:nvSpPr>
          <p:spPr bwMode="auto">
            <a:xfrm flipV="1">
              <a:off x="2752" y="1632"/>
              <a:ext cx="0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Line 54"/>
            <p:cNvSpPr>
              <a:spLocks noChangeShapeType="1"/>
            </p:cNvSpPr>
            <p:nvPr/>
          </p:nvSpPr>
          <p:spPr bwMode="auto">
            <a:xfrm>
              <a:off x="2744" y="1632"/>
              <a:ext cx="14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Line 55"/>
            <p:cNvSpPr>
              <a:spLocks noChangeShapeType="1"/>
            </p:cNvSpPr>
            <p:nvPr/>
          </p:nvSpPr>
          <p:spPr bwMode="auto">
            <a:xfrm>
              <a:off x="4184" y="1632"/>
              <a:ext cx="0" cy="9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Line 56"/>
            <p:cNvSpPr>
              <a:spLocks noChangeShapeType="1"/>
            </p:cNvSpPr>
            <p:nvPr/>
          </p:nvSpPr>
          <p:spPr bwMode="auto">
            <a:xfrm flipH="1">
              <a:off x="2744" y="2544"/>
              <a:ext cx="14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Line 58"/>
            <p:cNvSpPr>
              <a:spLocks noChangeShapeType="1"/>
            </p:cNvSpPr>
            <p:nvPr/>
          </p:nvSpPr>
          <p:spPr bwMode="auto">
            <a:xfrm flipV="1">
              <a:off x="2744" y="2256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93" name="AutoShape 61"/>
          <p:cNvSpPr>
            <a:spLocks noChangeArrowheads="1"/>
          </p:cNvSpPr>
          <p:nvPr/>
        </p:nvSpPr>
        <p:spPr bwMode="auto">
          <a:xfrm>
            <a:off x="762000" y="560228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94" name="Text Box 62"/>
          <p:cNvSpPr txBox="1">
            <a:spLocks noChangeArrowheads="1"/>
          </p:cNvSpPr>
          <p:nvPr/>
        </p:nvSpPr>
        <p:spPr bwMode="auto">
          <a:xfrm>
            <a:off x="1279525" y="5562600"/>
            <a:ext cx="680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Thermodynamic potentials depend on variable particle number  N</a:t>
            </a:r>
          </a:p>
        </p:txBody>
      </p:sp>
      <p:sp>
        <p:nvSpPr>
          <p:cNvPr id="18495" name="Text Box 63"/>
          <p:cNvSpPr txBox="1">
            <a:spLocks noChangeArrowheads="1"/>
          </p:cNvSpPr>
          <p:nvPr/>
        </p:nvSpPr>
        <p:spPr bwMode="auto">
          <a:xfrm>
            <a:off x="1355725" y="6208713"/>
            <a:ext cx="2413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Example: U=U(S,V,N)</a:t>
            </a:r>
          </a:p>
        </p:txBody>
      </p:sp>
      <p:sp>
        <p:nvSpPr>
          <p:cNvPr id="18498" name="Text Box 66"/>
          <p:cNvSpPr txBox="1">
            <a:spLocks noChangeArrowheads="1"/>
          </p:cNvSpPr>
          <p:nvPr/>
        </p:nvSpPr>
        <p:spPr bwMode="auto">
          <a:xfrm>
            <a:off x="4578350" y="2246313"/>
            <a:ext cx="189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Particle reservoir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5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5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4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1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nimBg="1"/>
      <p:bldP spid="18441" grpId="0" build="allAtOnce"/>
      <p:bldP spid="18442" grpId="0" animBg="1"/>
      <p:bldP spid="18443" grpId="0"/>
      <p:bldP spid="18457" grpId="0" animBg="1"/>
      <p:bldP spid="18458" grpId="0"/>
      <p:bldP spid="18493" grpId="0" animBg="1"/>
      <p:bldP spid="18494" grpId="0"/>
      <p:bldP spid="18495" grpId="0"/>
      <p:bldP spid="1849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4191000" y="609600"/>
            <a:ext cx="2209800" cy="1828800"/>
          </a:xfrm>
          <a:prstGeom prst="rect">
            <a:avLst/>
          </a:prstGeom>
          <a:solidFill>
            <a:srgbClr val="FCCD04">
              <a:alpha val="3098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057400" y="609600"/>
            <a:ext cx="2133600" cy="1828800"/>
            <a:chOff x="1296" y="384"/>
            <a:chExt cx="1344" cy="1152"/>
          </a:xfrm>
        </p:grpSpPr>
        <p:sp>
          <p:nvSpPr>
            <p:cNvPr id="15391" name="Rectangle 4"/>
            <p:cNvSpPr>
              <a:spLocks noChangeArrowheads="1"/>
            </p:cNvSpPr>
            <p:nvPr/>
          </p:nvSpPr>
          <p:spPr bwMode="auto">
            <a:xfrm>
              <a:off x="1296" y="384"/>
              <a:ext cx="1344" cy="1152"/>
            </a:xfrm>
            <a:prstGeom prst="rect">
              <a:avLst/>
            </a:prstGeom>
            <a:solidFill>
              <a:srgbClr val="FCCD04">
                <a:alpha val="3098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             U(  S,  V,  N)</a:t>
              </a:r>
            </a:p>
          </p:txBody>
        </p:sp>
        <p:sp>
          <p:nvSpPr>
            <p:cNvPr id="15392" name="Line 8"/>
            <p:cNvSpPr>
              <a:spLocks noChangeShapeType="1"/>
            </p:cNvSpPr>
            <p:nvPr/>
          </p:nvSpPr>
          <p:spPr bwMode="auto">
            <a:xfrm flipH="1">
              <a:off x="1296" y="384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Line 9"/>
            <p:cNvSpPr>
              <a:spLocks noChangeShapeType="1"/>
            </p:cNvSpPr>
            <p:nvPr/>
          </p:nvSpPr>
          <p:spPr bwMode="auto">
            <a:xfrm flipH="1">
              <a:off x="1296" y="1536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Line 10"/>
            <p:cNvSpPr>
              <a:spLocks noChangeShapeType="1"/>
            </p:cNvSpPr>
            <p:nvPr/>
          </p:nvSpPr>
          <p:spPr bwMode="auto">
            <a:xfrm>
              <a:off x="1296" y="384"/>
              <a:ext cx="0" cy="11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7" name="Line 11"/>
          <p:cNvSpPr>
            <a:spLocks noChangeShapeType="1"/>
          </p:cNvSpPr>
          <p:nvPr/>
        </p:nvSpPr>
        <p:spPr bwMode="auto">
          <a:xfrm>
            <a:off x="6400800" y="6096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4191000" y="609600"/>
            <a:ext cx="2209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4191000" y="2438400"/>
            <a:ext cx="2209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4251325" y="1331913"/>
            <a:ext cx="1549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=  </a:t>
            </a:r>
            <a:r>
              <a:rPr lang="en-US">
                <a:solidFill>
                  <a:srgbClr val="FF0000"/>
                </a:solidFill>
              </a:rPr>
              <a:t>2</a:t>
            </a:r>
            <a:r>
              <a:rPr lang="en-US"/>
              <a:t> U(S,V,N)</a:t>
            </a: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4191000" y="6096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3035300" y="1346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3378200" y="1346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3702050" y="1347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746125" y="2855913"/>
            <a:ext cx="1327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 general: </a:t>
            </a:r>
          </a:p>
        </p:txBody>
      </p:sp>
      <p:graphicFrame>
        <p:nvGraphicFramePr>
          <p:cNvPr id="19476" name="Object 20"/>
          <p:cNvGraphicFramePr>
            <a:graphicFrameLocks noChangeAspect="1"/>
          </p:cNvGraphicFramePr>
          <p:nvPr/>
        </p:nvGraphicFramePr>
        <p:xfrm>
          <a:off x="2057400" y="2819400"/>
          <a:ext cx="4724400" cy="517525"/>
        </p:xfrm>
        <a:graphic>
          <a:graphicData uri="http://schemas.openxmlformats.org/presentationml/2006/ole">
            <p:oleObj spid="_x0000_s15362" name="Equation" r:id="rId4" imgW="1739880" imgH="190440" progId="Equation.3">
              <p:embed/>
            </p:oleObj>
          </a:graphicData>
        </a:graphic>
      </p:graphicFrame>
      <p:sp>
        <p:nvSpPr>
          <p:cNvPr id="19477" name="Oval 21"/>
          <p:cNvSpPr>
            <a:spLocks noChangeArrowheads="1"/>
          </p:cNvSpPr>
          <p:nvPr/>
        </p:nvSpPr>
        <p:spPr bwMode="auto">
          <a:xfrm rot="-2632602">
            <a:off x="228600" y="29337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479" name="AutoShape 23"/>
          <p:cNvSpPr>
            <a:spLocks noChangeArrowheads="1"/>
          </p:cNvSpPr>
          <p:nvPr/>
        </p:nvSpPr>
        <p:spPr bwMode="auto">
          <a:xfrm>
            <a:off x="304800" y="3810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7467600" y="2743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9481" name="Object 25"/>
          <p:cNvGraphicFramePr>
            <a:graphicFrameLocks noChangeAspect="1"/>
          </p:cNvGraphicFramePr>
          <p:nvPr/>
        </p:nvGraphicFramePr>
        <p:xfrm>
          <a:off x="7543800" y="2667000"/>
          <a:ext cx="436563" cy="762000"/>
        </p:xfrm>
        <a:graphic>
          <a:graphicData uri="http://schemas.openxmlformats.org/presentationml/2006/ole">
            <p:oleObj spid="_x0000_s15363" name="Equation" r:id="rId5" imgW="203040" imgH="355320" progId="Equation.3">
              <p:embed/>
            </p:oleObj>
          </a:graphicData>
        </a:graphic>
      </p:graphicFrame>
      <p:graphicFrame>
        <p:nvGraphicFramePr>
          <p:cNvPr id="19482" name="Object 26"/>
          <p:cNvGraphicFramePr>
            <a:graphicFrameLocks noChangeAspect="1"/>
          </p:cNvGraphicFramePr>
          <p:nvPr/>
        </p:nvGraphicFramePr>
        <p:xfrm>
          <a:off x="685800" y="3581400"/>
          <a:ext cx="6934200" cy="855663"/>
        </p:xfrm>
        <a:graphic>
          <a:graphicData uri="http://schemas.openxmlformats.org/presentationml/2006/ole">
            <p:oleObj spid="_x0000_s15364" name="Equation" r:id="rId6" imgW="3593880" imgH="444240" progId="Equation.3">
              <p:embed/>
            </p:oleObj>
          </a:graphicData>
        </a:graphic>
      </p:graphicFrame>
      <p:graphicFrame>
        <p:nvGraphicFramePr>
          <p:cNvPr id="19483" name="Object 27"/>
          <p:cNvGraphicFramePr>
            <a:graphicFrameLocks noChangeAspect="1"/>
          </p:cNvGraphicFramePr>
          <p:nvPr/>
        </p:nvGraphicFramePr>
        <p:xfrm>
          <a:off x="7696200" y="3802063"/>
          <a:ext cx="1447800" cy="401637"/>
        </p:xfrm>
        <a:graphic>
          <a:graphicData uri="http://schemas.openxmlformats.org/presentationml/2006/ole">
            <p:oleObj spid="_x0000_s15365" name="Equation" r:id="rId7" imgW="685800" imgH="190440" progId="Equation.3">
              <p:embed/>
            </p:oleObj>
          </a:graphicData>
        </a:graphic>
      </p:graphicFrame>
      <p:sp>
        <p:nvSpPr>
          <p:cNvPr id="19484" name="AutoShape 28"/>
          <p:cNvSpPr>
            <a:spLocks/>
          </p:cNvSpPr>
          <p:nvPr/>
        </p:nvSpPr>
        <p:spPr bwMode="auto">
          <a:xfrm rot="-5400000">
            <a:off x="2362200" y="4191000"/>
            <a:ext cx="304800" cy="457200"/>
          </a:xfrm>
          <a:prstGeom prst="leftBrace">
            <a:avLst>
              <a:gd name="adj1" fmla="val 12500"/>
              <a:gd name="adj2" fmla="val 50000"/>
            </a:avLst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2374900" y="45593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19486" name="AutoShape 30"/>
          <p:cNvSpPr>
            <a:spLocks/>
          </p:cNvSpPr>
          <p:nvPr/>
        </p:nvSpPr>
        <p:spPr bwMode="auto">
          <a:xfrm rot="-5400000">
            <a:off x="4724400" y="4191000"/>
            <a:ext cx="304800" cy="457200"/>
          </a:xfrm>
          <a:prstGeom prst="leftBrace">
            <a:avLst>
              <a:gd name="adj1" fmla="val 12500"/>
              <a:gd name="adj2" fmla="val 50000"/>
            </a:avLst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4737100" y="45593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V</a:t>
            </a:r>
          </a:p>
        </p:txBody>
      </p:sp>
      <p:sp>
        <p:nvSpPr>
          <p:cNvPr id="19488" name="AutoShape 32"/>
          <p:cNvSpPr>
            <a:spLocks/>
          </p:cNvSpPr>
          <p:nvPr/>
        </p:nvSpPr>
        <p:spPr bwMode="auto">
          <a:xfrm rot="-5400000">
            <a:off x="7086600" y="4191000"/>
            <a:ext cx="304800" cy="457200"/>
          </a:xfrm>
          <a:prstGeom prst="leftBrace">
            <a:avLst>
              <a:gd name="adj1" fmla="val 12500"/>
              <a:gd name="adj2" fmla="val 50000"/>
            </a:avLst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7099300" y="45593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669925" y="5141913"/>
            <a:ext cx="793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holds 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1371600" y="51435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ym typeface="Symbol" pitchFamily="18" charset="2"/>
              </a:rPr>
              <a:t>  and in particular for =1</a:t>
            </a:r>
          </a:p>
        </p:txBody>
      </p:sp>
      <p:sp>
        <p:nvSpPr>
          <p:cNvPr id="19492" name="AutoShape 36"/>
          <p:cNvSpPr>
            <a:spLocks noChangeArrowheads="1"/>
          </p:cNvSpPr>
          <p:nvPr/>
        </p:nvSpPr>
        <p:spPr bwMode="auto">
          <a:xfrm>
            <a:off x="381000" y="6096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493" name="Object 37"/>
          <p:cNvGraphicFramePr>
            <a:graphicFrameLocks noChangeAspect="1"/>
          </p:cNvGraphicFramePr>
          <p:nvPr/>
        </p:nvGraphicFramePr>
        <p:xfrm>
          <a:off x="1865313" y="5738813"/>
          <a:ext cx="5145087" cy="806450"/>
        </p:xfrm>
        <a:graphic>
          <a:graphicData uri="http://schemas.openxmlformats.org/presentationml/2006/ole">
            <p:oleObj spid="_x0000_s15366" name="Equation" r:id="rId8" imgW="2666880" imgH="419040" progId="Equation.3">
              <p:embed/>
            </p:oleObj>
          </a:graphicData>
        </a:graphic>
      </p:graphicFrame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2393950" y="3160713"/>
            <a:ext cx="3930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</a:t>
            </a:r>
            <a:r>
              <a:rPr lang="en-US">
                <a:solidFill>
                  <a:schemeClr val="accent2"/>
                </a:solidFill>
              </a:rPr>
              <a:t>homogeneous function of first order</a:t>
            </a:r>
            <a:r>
              <a:rPr lang="en-US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5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500"/>
                            </p:stCondLst>
                            <p:childTnLst>
                              <p:par>
                                <p:cTn id="10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  <p:bldP spid="19467" grpId="0" animBg="1"/>
      <p:bldP spid="19468" grpId="0" animBg="1"/>
      <p:bldP spid="19469" grpId="0" animBg="1"/>
      <p:bldP spid="19470" grpId="0"/>
      <p:bldP spid="19471" grpId="0" animBg="1"/>
      <p:bldP spid="19471" grpId="1" animBg="1"/>
      <p:bldP spid="19472" grpId="0"/>
      <p:bldP spid="19473" grpId="0"/>
      <p:bldP spid="19474" grpId="0"/>
      <p:bldP spid="19475" grpId="0"/>
      <p:bldP spid="19477" grpId="0" animBg="1"/>
      <p:bldP spid="19479" grpId="0" animBg="1"/>
      <p:bldP spid="19480" grpId="0" animBg="1"/>
      <p:bldP spid="19484" grpId="0" animBg="1"/>
      <p:bldP spid="19485" grpId="0"/>
      <p:bldP spid="19486" grpId="0" animBg="1"/>
      <p:bldP spid="19487" grpId="0"/>
      <p:bldP spid="19488" grpId="0" animBg="1"/>
      <p:bldP spid="19489" grpId="0"/>
      <p:bldP spid="19490" grpId="0"/>
      <p:bldP spid="19491" grpId="0"/>
      <p:bldP spid="19492" grpId="0" animBg="1"/>
      <p:bldP spid="194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9" name="Rectangle 19"/>
          <p:cNvSpPr>
            <a:spLocks noChangeArrowheads="1"/>
          </p:cNvSpPr>
          <p:nvPr/>
        </p:nvSpPr>
        <p:spPr bwMode="auto">
          <a:xfrm>
            <a:off x="2057400" y="3505200"/>
            <a:ext cx="45720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4800600" y="1752600"/>
            <a:ext cx="4038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066800" y="304800"/>
          <a:ext cx="5145088" cy="806450"/>
        </p:xfrm>
        <a:graphic>
          <a:graphicData uri="http://schemas.openxmlformats.org/presentationml/2006/ole">
            <p:oleObj spid="_x0000_s16386" name="Equation" r:id="rId4" imgW="2666880" imgH="419040" progId="Equation.3">
              <p:embed/>
            </p:oleObj>
          </a:graphicData>
        </a:graphic>
      </p:graphicFrame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1981200" y="1143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1981200" y="1524000"/>
            <a:ext cx="396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981200" y="1233488"/>
            <a:ext cx="400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keep N constant as in closed systems</a:t>
            </a:r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533400" y="2133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1219200" y="1860550"/>
          <a:ext cx="1470025" cy="806450"/>
        </p:xfrm>
        <a:graphic>
          <a:graphicData uri="http://schemas.openxmlformats.org/presentationml/2006/ole">
            <p:oleObj spid="_x0000_s16387" name="Equation" r:id="rId5" imgW="761760" imgH="419040" progId="Equation.3">
              <p:embed/>
            </p:oleObj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2925763" y="1830388"/>
          <a:ext cx="1811337" cy="879475"/>
        </p:xfrm>
        <a:graphic>
          <a:graphicData uri="http://schemas.openxmlformats.org/presentationml/2006/ole">
            <p:oleObj spid="_x0000_s16388" name="Equation" r:id="rId6" imgW="939600" imgH="457200" progId="Equation.DSMT4">
              <p:embed/>
            </p:oleObj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4953000" y="1828800"/>
          <a:ext cx="1444625" cy="806450"/>
        </p:xfrm>
        <a:graphic>
          <a:graphicData uri="http://schemas.openxmlformats.org/presentationml/2006/ole">
            <p:oleObj spid="_x0000_s16389" name="Equation" r:id="rId7" imgW="749160" imgH="419040" progId="Equation.3">
              <p:embed/>
            </p:oleObj>
          </a:graphicData>
        </a:graphic>
      </p:graphicFrame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6553200" y="2057400"/>
            <a:ext cx="206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Chemical potential</a:t>
            </a:r>
          </a:p>
        </p:txBody>
      </p:sp>
      <p:sp>
        <p:nvSpPr>
          <p:cNvPr id="20494" name="AutoShape 14"/>
          <p:cNvSpPr>
            <a:spLocks noChangeArrowheads="1"/>
          </p:cNvSpPr>
          <p:nvPr/>
        </p:nvSpPr>
        <p:spPr bwMode="auto">
          <a:xfrm>
            <a:off x="533400" y="4038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495" name="Object 15"/>
          <p:cNvGraphicFramePr>
            <a:graphicFrameLocks noChangeAspect="1"/>
          </p:cNvGraphicFramePr>
          <p:nvPr/>
        </p:nvGraphicFramePr>
        <p:xfrm>
          <a:off x="2438400" y="3810000"/>
          <a:ext cx="3733800" cy="498475"/>
        </p:xfrm>
        <a:graphic>
          <a:graphicData uri="http://schemas.openxmlformats.org/presentationml/2006/ole">
            <p:oleObj spid="_x0000_s16390" name="Equation" r:id="rId8" imgW="1422360" imgH="190440" progId="Equation.3">
              <p:embed/>
            </p:oleObj>
          </a:graphicData>
        </a:graphic>
      </p:graphicFrame>
      <p:graphicFrame>
        <p:nvGraphicFramePr>
          <p:cNvPr id="20497" name="Object 17"/>
          <p:cNvGraphicFramePr>
            <a:graphicFrameLocks noChangeAspect="1"/>
          </p:cNvGraphicFramePr>
          <p:nvPr/>
        </p:nvGraphicFramePr>
        <p:xfrm>
          <a:off x="2057400" y="5486400"/>
          <a:ext cx="4495800" cy="758825"/>
        </p:xfrm>
        <a:graphic>
          <a:graphicData uri="http://schemas.openxmlformats.org/presentationml/2006/ole">
            <p:oleObj spid="_x0000_s16391" name="Equation" r:id="rId9" imgW="2476440" imgH="419040" progId="Equation.3">
              <p:embed/>
            </p:oleObj>
          </a:graphicData>
        </a:graphic>
      </p:graphicFrame>
      <p:graphicFrame>
        <p:nvGraphicFramePr>
          <p:cNvPr id="20498" name="Object 18"/>
          <p:cNvGraphicFramePr>
            <a:graphicFrameLocks noChangeAspect="1"/>
          </p:cNvGraphicFramePr>
          <p:nvPr/>
        </p:nvGraphicFramePr>
        <p:xfrm>
          <a:off x="2514600" y="4495800"/>
          <a:ext cx="2971800" cy="458788"/>
        </p:xfrm>
        <a:graphic>
          <a:graphicData uri="http://schemas.openxmlformats.org/presentationml/2006/ole">
            <p:oleObj spid="_x0000_s16392" name="Equation" r:id="rId10" imgW="1231560" imgH="190440" progId="Equation.3">
              <p:embed/>
            </p:oleObj>
          </a:graphicData>
        </a:graphic>
      </p:graphicFrame>
      <p:sp>
        <p:nvSpPr>
          <p:cNvPr id="20500" name="Line 20"/>
          <p:cNvSpPr>
            <a:spLocks noChangeShapeType="1"/>
          </p:cNvSpPr>
          <p:nvPr/>
        </p:nvSpPr>
        <p:spPr bwMode="auto">
          <a:xfrm flipH="1">
            <a:off x="2971800" y="48768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 flipH="1" flipV="1">
            <a:off x="4114800" y="48768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 flipH="1" flipV="1">
            <a:off x="5029200" y="49530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9" grpId="0" animBg="1"/>
      <p:bldP spid="20492" grpId="0" animBg="1"/>
      <p:bldP spid="20485" grpId="0" animBg="1"/>
      <p:bldP spid="20486" grpId="0" animBg="1"/>
      <p:bldP spid="20487" grpId="0"/>
      <p:bldP spid="20488" grpId="0" animBg="1"/>
      <p:bldP spid="20493" grpId="0"/>
      <p:bldP spid="20494" grpId="0" animBg="1"/>
      <p:bldP spid="20500" grpId="0" animBg="1"/>
      <p:bldP spid="20502" grpId="0" animBg="1"/>
      <p:bldP spid="2050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7" name="Rectangle 33"/>
          <p:cNvSpPr>
            <a:spLocks noChangeArrowheads="1"/>
          </p:cNvSpPr>
          <p:nvPr/>
        </p:nvSpPr>
        <p:spPr bwMode="auto">
          <a:xfrm>
            <a:off x="3556000" y="6223000"/>
            <a:ext cx="3048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3" name="AutoShape 29"/>
          <p:cNvSpPr>
            <a:spLocks noChangeArrowheads="1"/>
          </p:cNvSpPr>
          <p:nvPr/>
        </p:nvSpPr>
        <p:spPr bwMode="auto">
          <a:xfrm>
            <a:off x="5867400" y="5422900"/>
            <a:ext cx="304800" cy="4572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1532" name="Rectangle 28"/>
          <p:cNvSpPr>
            <a:spLocks noChangeArrowheads="1"/>
          </p:cNvSpPr>
          <p:nvPr/>
        </p:nvSpPr>
        <p:spPr bwMode="auto">
          <a:xfrm>
            <a:off x="5715000" y="5181600"/>
            <a:ext cx="3048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 rot="-2632602">
            <a:off x="304800" y="5080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822325" y="417513"/>
            <a:ext cx="4633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Intuitive meaning of the chemical potential </a:t>
            </a:r>
            <a:r>
              <a:rPr lang="el-GR">
                <a:cs typeface="Arial" charset="0"/>
              </a:rPr>
              <a:t>μ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838200" y="1143000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First law:</a:t>
            </a:r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1981200" y="1143000"/>
          <a:ext cx="1752600" cy="395288"/>
        </p:xfrm>
        <a:graphic>
          <a:graphicData uri="http://schemas.openxmlformats.org/presentationml/2006/ole">
            <p:oleObj spid="_x0000_s17410" name="Equation" r:id="rId4" imgW="787320" imgH="177480" progId="Equation.3">
              <p:embed/>
            </p:oleObj>
          </a:graphicData>
        </a:graphic>
      </p:graphicFrame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4175125" y="1179513"/>
            <a:ext cx="59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with</a:t>
            </a:r>
          </a:p>
        </p:txBody>
      </p:sp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5221288" y="1143000"/>
          <a:ext cx="1216025" cy="395288"/>
        </p:xfrm>
        <a:graphic>
          <a:graphicData uri="http://schemas.openxmlformats.org/presentationml/2006/ole">
            <p:oleObj spid="_x0000_s17411" name="Equation" r:id="rId5" imgW="545760" imgH="177480" progId="Equation.3">
              <p:embed/>
            </p:oleObj>
          </a:graphicData>
        </a:graphic>
      </p:graphicFrame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1447800" y="1981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2068513" y="1905000"/>
          <a:ext cx="1893887" cy="366713"/>
        </p:xfrm>
        <a:graphic>
          <a:graphicData uri="http://schemas.openxmlformats.org/presentationml/2006/ole">
            <p:oleObj spid="_x0000_s17412" name="Equation" r:id="rId6" imgW="850680" imgH="164880" progId="Equation.3">
              <p:embed/>
            </p:oleObj>
          </a:graphicData>
        </a:graphic>
      </p:graphicFrame>
      <p:sp>
        <p:nvSpPr>
          <p:cNvPr id="21516" name="Line 12"/>
          <p:cNvSpPr>
            <a:spLocks noChangeShapeType="1"/>
          </p:cNvSpPr>
          <p:nvPr/>
        </p:nvSpPr>
        <p:spPr bwMode="auto">
          <a:xfrm flipV="1">
            <a:off x="3733800" y="2362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2971800" y="28194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1219200" y="3505200"/>
            <a:ext cx="238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mechanical work PdV</a:t>
            </a:r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3733800" y="28194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4019550" y="3505200"/>
            <a:ext cx="31861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work </a:t>
            </a:r>
            <a:r>
              <a:rPr lang="el-GR">
                <a:cs typeface="Arial" charset="0"/>
              </a:rPr>
              <a:t>μ</a:t>
            </a:r>
            <a:r>
              <a:rPr lang="en-US">
                <a:cs typeface="Arial" charset="0"/>
              </a:rPr>
              <a:t>dN required to change </a:t>
            </a:r>
          </a:p>
          <a:p>
            <a:r>
              <a:rPr lang="en-US">
                <a:cs typeface="Arial" charset="0"/>
              </a:rPr>
              <a:t># of particles by dN</a:t>
            </a:r>
            <a:endParaRPr lang="el-GR">
              <a:cs typeface="Arial" charset="0"/>
            </a:endParaRP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3276600" y="304800"/>
            <a:ext cx="2209800" cy="6096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3641725" y="3503613"/>
            <a:ext cx="317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+</a:t>
            </a:r>
          </a:p>
        </p:txBody>
      </p:sp>
      <p:sp>
        <p:nvSpPr>
          <p:cNvPr id="21523" name="Oval 19"/>
          <p:cNvSpPr>
            <a:spLocks noChangeArrowheads="1"/>
          </p:cNvSpPr>
          <p:nvPr/>
        </p:nvSpPr>
        <p:spPr bwMode="auto">
          <a:xfrm rot="-2632602">
            <a:off x="304800" y="4549775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746125" y="4510088"/>
            <a:ext cx="7308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How do the other potentials change when particle exchange is allowed</a:t>
            </a:r>
          </a:p>
        </p:txBody>
      </p:sp>
      <p:pic>
        <p:nvPicPr>
          <p:cNvPr id="21525" name="Picture 21" descr="Question mark with shadow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29600" y="4318000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7" name="Rectangle 23"/>
          <p:cNvSpPr>
            <a:spLocks noChangeArrowheads="1"/>
          </p:cNvSpPr>
          <p:nvPr/>
        </p:nvSpPr>
        <p:spPr bwMode="auto">
          <a:xfrm>
            <a:off x="1219200" y="5257800"/>
            <a:ext cx="3289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Helmholtz free energy F=U-TS</a:t>
            </a:r>
          </a:p>
        </p:txBody>
      </p:sp>
      <p:sp>
        <p:nvSpPr>
          <p:cNvPr id="21528" name="Oval 24"/>
          <p:cNvSpPr>
            <a:spLocks noChangeArrowheads="1"/>
          </p:cNvSpPr>
          <p:nvPr/>
        </p:nvSpPr>
        <p:spPr bwMode="auto">
          <a:xfrm rot="-2632602">
            <a:off x="838200" y="53340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aphicFrame>
        <p:nvGraphicFramePr>
          <p:cNvPr id="21529" name="Object 25"/>
          <p:cNvGraphicFramePr>
            <a:graphicFrameLocks noChangeAspect="1"/>
          </p:cNvGraphicFramePr>
          <p:nvPr/>
        </p:nvGraphicFramePr>
        <p:xfrm>
          <a:off x="3581400" y="5811838"/>
          <a:ext cx="4165600" cy="436562"/>
        </p:xfrm>
        <a:graphic>
          <a:graphicData uri="http://schemas.openxmlformats.org/presentationml/2006/ole">
            <p:oleObj spid="_x0000_s17413" name="Equation" r:id="rId8" imgW="1815840" imgH="190440" progId="Equation.3">
              <p:embed/>
            </p:oleObj>
          </a:graphicData>
        </a:graphic>
      </p:graphicFrame>
      <p:graphicFrame>
        <p:nvGraphicFramePr>
          <p:cNvPr id="21530" name="Object 26"/>
          <p:cNvGraphicFramePr>
            <a:graphicFrameLocks noChangeAspect="1"/>
          </p:cNvGraphicFramePr>
          <p:nvPr/>
        </p:nvGraphicFramePr>
        <p:xfrm>
          <a:off x="5791200" y="5257800"/>
          <a:ext cx="2971800" cy="458788"/>
        </p:xfrm>
        <a:graphic>
          <a:graphicData uri="http://schemas.openxmlformats.org/presentationml/2006/ole">
            <p:oleObj spid="_x0000_s17414" name="Equation" r:id="rId9" imgW="1231560" imgH="190440" progId="Equation.3">
              <p:embed/>
            </p:oleObj>
          </a:graphicData>
        </a:graphic>
      </p:graphicFrame>
      <p:sp>
        <p:nvSpPr>
          <p:cNvPr id="21534" name="AutoShape 30"/>
          <p:cNvSpPr>
            <a:spLocks noChangeArrowheads="1"/>
          </p:cNvSpPr>
          <p:nvPr/>
        </p:nvSpPr>
        <p:spPr bwMode="auto">
          <a:xfrm>
            <a:off x="2971800" y="64008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535" name="Object 31"/>
          <p:cNvGraphicFramePr>
            <a:graphicFrameLocks noChangeAspect="1"/>
          </p:cNvGraphicFramePr>
          <p:nvPr/>
        </p:nvGraphicFramePr>
        <p:xfrm>
          <a:off x="3632200" y="6269038"/>
          <a:ext cx="2943225" cy="436562"/>
        </p:xfrm>
        <a:graphic>
          <a:graphicData uri="http://schemas.openxmlformats.org/presentationml/2006/ole">
            <p:oleObj spid="_x0000_s17415" name="Equation" r:id="rId10" imgW="128268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7" grpId="0" animBg="1"/>
      <p:bldP spid="21533" grpId="0" animBg="1"/>
      <p:bldP spid="21532" grpId="0" animBg="1"/>
      <p:bldP spid="21508" grpId="0" animBg="1"/>
      <p:bldP spid="21509" grpId="0"/>
      <p:bldP spid="21510" grpId="0"/>
      <p:bldP spid="21512" grpId="0"/>
      <p:bldP spid="21514" grpId="0" animBg="1"/>
      <p:bldP spid="21516" grpId="0" animBg="1"/>
      <p:bldP spid="21517" grpId="0" animBg="1"/>
      <p:bldP spid="21518" grpId="0"/>
      <p:bldP spid="21519" grpId="0" animBg="1"/>
      <p:bldP spid="21520" grpId="0"/>
      <p:bldP spid="21521" grpId="0" animBg="1"/>
      <p:bldP spid="21522" grpId="0"/>
      <p:bldP spid="21523" grpId="0" animBg="1"/>
      <p:bldP spid="21524" grpId="0"/>
      <p:bldP spid="21527" grpId="0"/>
      <p:bldP spid="21528" grpId="0" animBg="1"/>
      <p:bldP spid="2153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61" name="Rectangle 33"/>
          <p:cNvSpPr>
            <a:spLocks noChangeArrowheads="1"/>
          </p:cNvSpPr>
          <p:nvPr/>
        </p:nvSpPr>
        <p:spPr bwMode="auto">
          <a:xfrm>
            <a:off x="4965700" y="5956300"/>
            <a:ext cx="41275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1066800" y="2743200"/>
            <a:ext cx="35052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914400" y="533400"/>
            <a:ext cx="340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Gibbs free energy G=U -TS+PV</a:t>
            </a:r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 rot="-2632602">
            <a:off x="533400" y="6096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3238500" y="1282700"/>
          <a:ext cx="2282825" cy="390525"/>
        </p:xfrm>
        <a:graphic>
          <a:graphicData uri="http://schemas.openxmlformats.org/presentationml/2006/ole">
            <p:oleObj spid="_x0000_s18434" name="Equation" r:id="rId4" imgW="965160" imgH="164880" progId="Equation.3">
              <p:embed/>
            </p:oleObj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066800" y="1295400"/>
          <a:ext cx="2133600" cy="450850"/>
        </p:xfrm>
        <a:graphic>
          <a:graphicData uri="http://schemas.openxmlformats.org/presentationml/2006/ole">
            <p:oleObj spid="_x0000_s18435" name="Equation" r:id="rId5" imgW="901440" imgH="190440" progId="Equation.3">
              <p:embed/>
            </p:oleObj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3594100" y="1960563"/>
            <a:ext cx="3048000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3609975" y="2032000"/>
          <a:ext cx="2943225" cy="436563"/>
        </p:xfrm>
        <a:graphic>
          <a:graphicData uri="http://schemas.openxmlformats.org/presentationml/2006/ole">
            <p:oleObj spid="_x0000_s18436" name="Equation" r:id="rId6" imgW="1282680" imgH="190440" progId="Equation.3">
              <p:embed/>
            </p:oleObj>
          </a:graphicData>
        </a:graphic>
      </p:graphicFrame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3505200" y="1676400"/>
            <a:ext cx="3810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1219200" y="2895600"/>
          <a:ext cx="3094038" cy="450850"/>
        </p:xfrm>
        <a:graphic>
          <a:graphicData uri="http://schemas.openxmlformats.org/presentationml/2006/ole">
            <p:oleObj spid="_x0000_s18437" name="Equation" r:id="rId7" imgW="1307880" imgH="190440" progId="Equation.3">
              <p:embed/>
            </p:oleObj>
          </a:graphicData>
        </a:graphic>
      </p:graphicFrame>
      <p:sp>
        <p:nvSpPr>
          <p:cNvPr id="22540" name="AutoShape 12"/>
          <p:cNvSpPr>
            <a:spLocks noChangeArrowheads="1"/>
          </p:cNvSpPr>
          <p:nvPr/>
        </p:nvSpPr>
        <p:spPr bwMode="auto">
          <a:xfrm>
            <a:off x="457200" y="2997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990600" y="4419600"/>
          <a:ext cx="3744913" cy="806450"/>
        </p:xfrm>
        <a:graphic>
          <a:graphicData uri="http://schemas.openxmlformats.org/presentationml/2006/ole">
            <p:oleObj spid="_x0000_s18438" name="Equation" r:id="rId8" imgW="1942920" imgH="419040" progId="Equation.3">
              <p:embed/>
            </p:oleObj>
          </a:graphicData>
        </a:graphic>
      </p:graphicFrame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914400" y="3962400"/>
            <a:ext cx="1674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Properties of </a:t>
            </a:r>
            <a:r>
              <a:rPr lang="el-GR">
                <a:cs typeface="Arial" charset="0"/>
              </a:rPr>
              <a:t>μ</a:t>
            </a:r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 rot="-2632602">
            <a:off x="533400" y="40386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974725" y="5370513"/>
            <a:ext cx="641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With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3886200" y="5359400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and  </a:t>
            </a:r>
          </a:p>
        </p:txBody>
      </p:sp>
      <p:graphicFrame>
        <p:nvGraphicFramePr>
          <p:cNvPr id="22547" name="Object 19"/>
          <p:cNvGraphicFramePr>
            <a:graphicFrameLocks noChangeAspect="1"/>
          </p:cNvGraphicFramePr>
          <p:nvPr/>
        </p:nvGraphicFramePr>
        <p:xfrm>
          <a:off x="4648200" y="5383213"/>
          <a:ext cx="2252663" cy="407987"/>
        </p:xfrm>
        <a:graphic>
          <a:graphicData uri="http://schemas.openxmlformats.org/presentationml/2006/ole">
            <p:oleObj spid="_x0000_s18439" name="Equation" r:id="rId9" imgW="977760" imgH="177480" progId="Equation.3">
              <p:embed/>
            </p:oleObj>
          </a:graphicData>
        </a:graphic>
      </p:graphicFrame>
      <p:graphicFrame>
        <p:nvGraphicFramePr>
          <p:cNvPr id="22548" name="Object 20"/>
          <p:cNvGraphicFramePr>
            <a:graphicFrameLocks noChangeAspect="1"/>
          </p:cNvGraphicFramePr>
          <p:nvPr/>
        </p:nvGraphicFramePr>
        <p:xfrm>
          <a:off x="1676400" y="5380038"/>
          <a:ext cx="2017713" cy="334962"/>
        </p:xfrm>
        <a:graphic>
          <a:graphicData uri="http://schemas.openxmlformats.org/presentationml/2006/ole">
            <p:oleObj spid="_x0000_s18440" name="Equation" r:id="rId10" imgW="914400" imgH="152280" progId="Equation.3">
              <p:embed/>
            </p:oleObj>
          </a:graphicData>
        </a:graphic>
      </p:graphicFrame>
      <p:sp>
        <p:nvSpPr>
          <p:cNvPr id="22549" name="AutoShape 21"/>
          <p:cNvSpPr>
            <a:spLocks noChangeArrowheads="1"/>
          </p:cNvSpPr>
          <p:nvPr/>
        </p:nvSpPr>
        <p:spPr bwMode="auto">
          <a:xfrm>
            <a:off x="533400" y="6096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219200" y="5867400"/>
            <a:ext cx="1219200" cy="838200"/>
            <a:chOff x="2064" y="3696"/>
            <a:chExt cx="768" cy="528"/>
          </a:xfrm>
        </p:grpSpPr>
        <p:sp>
          <p:nvSpPr>
            <p:cNvPr id="18465" name="Rectangle 23"/>
            <p:cNvSpPr>
              <a:spLocks noChangeArrowheads="1"/>
            </p:cNvSpPr>
            <p:nvPr/>
          </p:nvSpPr>
          <p:spPr bwMode="auto">
            <a:xfrm>
              <a:off x="2064" y="3696"/>
              <a:ext cx="768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8442" name="Object 22"/>
            <p:cNvGraphicFramePr>
              <a:graphicFrameLocks noChangeAspect="1"/>
            </p:cNvGraphicFramePr>
            <p:nvPr/>
          </p:nvGraphicFramePr>
          <p:xfrm>
            <a:off x="2208" y="3744"/>
            <a:ext cx="432" cy="403"/>
          </p:xfrm>
          <a:graphic>
            <a:graphicData uri="http://schemas.openxmlformats.org/presentationml/2006/ole">
              <p:oleObj spid="_x0000_s18442" name="Equation" r:id="rId11" imgW="380880" imgH="355320" progId="Equation.3">
                <p:embed/>
              </p:oleObj>
            </a:graphicData>
          </a:graphic>
        </p:graphicFrame>
      </p:grp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2133600" y="6477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>
            <a:off x="2133600" y="61087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56" name="AutoShape 28"/>
          <p:cNvSpPr>
            <a:spLocks/>
          </p:cNvSpPr>
          <p:nvPr/>
        </p:nvSpPr>
        <p:spPr bwMode="auto">
          <a:xfrm>
            <a:off x="2755900" y="6108700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2841625" y="6132513"/>
            <a:ext cx="165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both extensive</a:t>
            </a:r>
          </a:p>
        </p:txBody>
      </p:sp>
      <p:sp>
        <p:nvSpPr>
          <p:cNvPr id="22558" name="AutoShape 30"/>
          <p:cNvSpPr>
            <a:spLocks noChangeArrowheads="1"/>
          </p:cNvSpPr>
          <p:nvPr/>
        </p:nvSpPr>
        <p:spPr bwMode="auto">
          <a:xfrm>
            <a:off x="4495800" y="6223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59" name="Object 31"/>
          <p:cNvGraphicFramePr>
            <a:graphicFrameLocks noChangeAspect="1"/>
          </p:cNvGraphicFramePr>
          <p:nvPr/>
        </p:nvGraphicFramePr>
        <p:xfrm>
          <a:off x="4953000" y="6096000"/>
          <a:ext cx="1371600" cy="428625"/>
        </p:xfrm>
        <a:graphic>
          <a:graphicData uri="http://schemas.openxmlformats.org/presentationml/2006/ole">
            <p:oleObj spid="_x0000_s18441" name="Equation" r:id="rId12" imgW="609480" imgH="190440" progId="Equation.3">
              <p:embed/>
            </p:oleObj>
          </a:graphicData>
        </a:graphic>
      </p:graphicFrame>
      <p:sp>
        <p:nvSpPr>
          <p:cNvPr id="22560" name="Text Box 32"/>
          <p:cNvSpPr txBox="1">
            <a:spLocks noChangeArrowheads="1"/>
          </p:cNvSpPr>
          <p:nvPr/>
        </p:nvSpPr>
        <p:spPr bwMode="auto">
          <a:xfrm>
            <a:off x="6324600" y="6132513"/>
            <a:ext cx="2847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intensive (</a:t>
            </a:r>
            <a:r>
              <a:rPr lang="en-US" sz="1600">
                <a:solidFill>
                  <a:schemeClr val="accent2"/>
                </a:solidFill>
              </a:rPr>
              <a:t>independent of N</a:t>
            </a:r>
            <a:r>
              <a:rPr lang="en-US"/>
              <a:t>)</a:t>
            </a: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3263900" y="0"/>
            <a:ext cx="457200" cy="622300"/>
            <a:chOff x="2056" y="0"/>
            <a:chExt cx="288" cy="392"/>
          </a:xfrm>
        </p:grpSpPr>
        <p:sp>
          <p:nvSpPr>
            <p:cNvPr id="18463" name="AutoShape 35"/>
            <p:cNvSpPr>
              <a:spLocks/>
            </p:cNvSpPr>
            <p:nvPr/>
          </p:nvSpPr>
          <p:spPr bwMode="auto">
            <a:xfrm rot="5400000">
              <a:off x="2104" y="152"/>
              <a:ext cx="192" cy="288"/>
            </a:xfrm>
            <a:prstGeom prst="leftBrace">
              <a:avLst>
                <a:gd name="adj1" fmla="val 12500"/>
                <a:gd name="adj2" fmla="val 50000"/>
              </a:avLst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6"/>
            <p:cNvSpPr txBox="1">
              <a:spLocks noChangeArrowheads="1"/>
            </p:cNvSpPr>
            <p:nvPr/>
          </p:nvSpPr>
          <p:spPr bwMode="auto">
            <a:xfrm>
              <a:off x="2120" y="0"/>
              <a:ext cx="2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5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0" dur="5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1" grpId="0" animBg="1"/>
      <p:bldP spid="22541" grpId="0" animBg="1"/>
      <p:bldP spid="22532" grpId="0"/>
      <p:bldP spid="22533" grpId="0" animBg="1"/>
      <p:bldP spid="22536" grpId="0" animBg="1"/>
      <p:bldP spid="22538" grpId="0" animBg="1"/>
      <p:bldP spid="22540" grpId="0" animBg="1"/>
      <p:bldP spid="22543" grpId="0"/>
      <p:bldP spid="22544" grpId="0" animBg="1"/>
      <p:bldP spid="22545" grpId="0"/>
      <p:bldP spid="22546" grpId="0"/>
      <p:bldP spid="22549" grpId="0" animBg="1"/>
      <p:bldP spid="22554" grpId="0" animBg="1"/>
      <p:bldP spid="22555" grpId="0" animBg="1"/>
      <p:bldP spid="22556" grpId="0" animBg="1"/>
      <p:bldP spid="22557" grpId="0"/>
      <p:bldP spid="22558" grpId="0" animBg="1"/>
      <p:bldP spid="225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6" name="Rectangle 24" descr="Diagonal weit nach oben"/>
          <p:cNvSpPr>
            <a:spLocks noChangeArrowheads="1"/>
          </p:cNvSpPr>
          <p:nvPr/>
        </p:nvSpPr>
        <p:spPr bwMode="auto">
          <a:xfrm>
            <a:off x="1752600" y="1828800"/>
            <a:ext cx="4953000" cy="228600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2057400" y="2057400"/>
            <a:ext cx="4343400" cy="1828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590800" y="304800"/>
            <a:ext cx="3962400" cy="647700"/>
            <a:chOff x="864" y="192"/>
            <a:chExt cx="2496" cy="408"/>
          </a:xfrm>
        </p:grpSpPr>
        <p:sp>
          <p:nvSpPr>
            <p:cNvPr id="19500" name="Rectangle 6"/>
            <p:cNvSpPr>
              <a:spLocks noChangeArrowheads="1"/>
            </p:cNvSpPr>
            <p:nvPr/>
          </p:nvSpPr>
          <p:spPr bwMode="auto">
            <a:xfrm>
              <a:off x="864" y="192"/>
              <a:ext cx="2496" cy="408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1" name="Text Box 7"/>
            <p:cNvSpPr txBox="1">
              <a:spLocks noChangeArrowheads="1"/>
            </p:cNvSpPr>
            <p:nvPr/>
          </p:nvSpPr>
          <p:spPr bwMode="auto">
            <a:xfrm>
              <a:off x="997" y="234"/>
              <a:ext cx="22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</a:rPr>
                <a:t>Equilibrium Conditions</a:t>
              </a:r>
            </a:p>
          </p:txBody>
        </p:sp>
      </p:grp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4191000" y="2057400"/>
            <a:ext cx="2209800" cy="1828800"/>
          </a:xfrm>
          <a:prstGeom prst="rect">
            <a:avLst/>
          </a:prstGeom>
          <a:solidFill>
            <a:srgbClr val="FCCD04">
              <a:alpha val="3098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057400" y="2057400"/>
            <a:ext cx="2133600" cy="1828800"/>
            <a:chOff x="1296" y="384"/>
            <a:chExt cx="1344" cy="1152"/>
          </a:xfrm>
        </p:grpSpPr>
        <p:sp>
          <p:nvSpPr>
            <p:cNvPr id="19496" name="Rectangle 11"/>
            <p:cNvSpPr>
              <a:spLocks noChangeArrowheads="1"/>
            </p:cNvSpPr>
            <p:nvPr/>
          </p:nvSpPr>
          <p:spPr bwMode="auto">
            <a:xfrm>
              <a:off x="1296" y="384"/>
              <a:ext cx="1344" cy="1152"/>
            </a:xfrm>
            <a:prstGeom prst="rect">
              <a:avLst/>
            </a:prstGeom>
            <a:solidFill>
              <a:srgbClr val="FCCD04">
                <a:alpha val="3098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            </a:t>
              </a:r>
            </a:p>
          </p:txBody>
        </p:sp>
        <p:sp>
          <p:nvSpPr>
            <p:cNvPr id="19497" name="Line 12"/>
            <p:cNvSpPr>
              <a:spLocks noChangeShapeType="1"/>
            </p:cNvSpPr>
            <p:nvPr/>
          </p:nvSpPr>
          <p:spPr bwMode="auto">
            <a:xfrm flipH="1">
              <a:off x="1296" y="384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8" name="Line 13"/>
            <p:cNvSpPr>
              <a:spLocks noChangeShapeType="1"/>
            </p:cNvSpPr>
            <p:nvPr/>
          </p:nvSpPr>
          <p:spPr bwMode="auto">
            <a:xfrm flipH="1">
              <a:off x="1296" y="1536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99" name="Line 14"/>
            <p:cNvSpPr>
              <a:spLocks noChangeShapeType="1"/>
            </p:cNvSpPr>
            <p:nvPr/>
          </p:nvSpPr>
          <p:spPr bwMode="auto">
            <a:xfrm>
              <a:off x="1296" y="384"/>
              <a:ext cx="0" cy="115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6400800" y="20574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4191000" y="2057400"/>
            <a:ext cx="2209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4191000" y="3886200"/>
            <a:ext cx="2209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4267200" y="2057400"/>
            <a:ext cx="0" cy="18288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77" name="Rectangle 25" descr="Diagonal weit nach oben"/>
          <p:cNvSpPr>
            <a:spLocks noChangeArrowheads="1"/>
          </p:cNvSpPr>
          <p:nvPr/>
        </p:nvSpPr>
        <p:spPr bwMode="auto">
          <a:xfrm>
            <a:off x="4165600" y="1828800"/>
            <a:ext cx="254000" cy="2286000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1752600" y="1447800"/>
            <a:ext cx="304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136525" y="1103313"/>
            <a:ext cx="236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Adiabatically isolating</a:t>
            </a:r>
          </a:p>
          <a:p>
            <a:r>
              <a:rPr lang="en-US"/>
              <a:t>rigid wall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2117725" y="2093913"/>
            <a:ext cx="1136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System1:</a:t>
            </a:r>
          </a:p>
          <a:p>
            <a:r>
              <a:rPr lang="en-US"/>
              <a:t>T</a:t>
            </a:r>
            <a:r>
              <a:rPr lang="en-US" baseline="-25000"/>
              <a:t>1</a:t>
            </a:r>
            <a:r>
              <a:rPr lang="en-US"/>
              <a:t>,P</a:t>
            </a:r>
            <a:r>
              <a:rPr lang="en-US" baseline="-25000"/>
              <a:t>1</a:t>
            </a:r>
            <a:r>
              <a:rPr lang="en-US"/>
              <a:t>, </a:t>
            </a:r>
            <a:r>
              <a:rPr lang="en-US">
                <a:sym typeface="Symbol" pitchFamily="18" charset="2"/>
              </a:rPr>
              <a:t></a:t>
            </a:r>
            <a:r>
              <a:rPr lang="en-US" baseline="-25000">
                <a:sym typeface="Symbol" pitchFamily="18" charset="2"/>
              </a:rPr>
              <a:t>1</a:t>
            </a:r>
            <a:endParaRPr lang="en-US">
              <a:sym typeface="Symbol" pitchFamily="18" charset="2"/>
            </a:endParaRP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5181600" y="2057400"/>
            <a:ext cx="1136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System2:</a:t>
            </a:r>
          </a:p>
          <a:p>
            <a:r>
              <a:rPr lang="en-US"/>
              <a:t>T</a:t>
            </a:r>
            <a:r>
              <a:rPr lang="en-US" baseline="-25000"/>
              <a:t>2</a:t>
            </a:r>
            <a:r>
              <a:rPr lang="en-US"/>
              <a:t>,P</a:t>
            </a:r>
            <a:r>
              <a:rPr lang="en-US" baseline="-25000"/>
              <a:t>2</a:t>
            </a:r>
            <a:r>
              <a:rPr lang="en-US"/>
              <a:t>, </a:t>
            </a:r>
            <a:r>
              <a:rPr lang="en-US">
                <a:sym typeface="Symbol" pitchFamily="18" charset="2"/>
              </a:rPr>
              <a:t></a:t>
            </a:r>
            <a:r>
              <a:rPr lang="en-US" baseline="-25000">
                <a:sym typeface="Symbol" pitchFamily="18" charset="2"/>
              </a:rPr>
              <a:t>2</a:t>
            </a:r>
            <a:endParaRPr lang="en-US">
              <a:sym typeface="Symbol" pitchFamily="18" charset="2"/>
            </a:endParaRPr>
          </a:p>
        </p:txBody>
      </p:sp>
      <p:sp>
        <p:nvSpPr>
          <p:cNvPr id="23582" name="Oval 30"/>
          <p:cNvSpPr>
            <a:spLocks noChangeArrowheads="1"/>
          </p:cNvSpPr>
          <p:nvPr/>
        </p:nvSpPr>
        <p:spPr bwMode="auto">
          <a:xfrm>
            <a:off x="4343400" y="3200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Oval 31"/>
          <p:cNvSpPr>
            <a:spLocks noChangeArrowheads="1"/>
          </p:cNvSpPr>
          <p:nvPr/>
        </p:nvSpPr>
        <p:spPr bwMode="auto">
          <a:xfrm>
            <a:off x="4724400" y="2743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4" name="Oval 32"/>
          <p:cNvSpPr>
            <a:spLocks noChangeArrowheads="1"/>
          </p:cNvSpPr>
          <p:nvPr/>
        </p:nvSpPr>
        <p:spPr bwMode="auto">
          <a:xfrm>
            <a:off x="4953000" y="2590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Oval 33"/>
          <p:cNvSpPr>
            <a:spLocks noChangeArrowheads="1"/>
          </p:cNvSpPr>
          <p:nvPr/>
        </p:nvSpPr>
        <p:spPr bwMode="auto">
          <a:xfrm>
            <a:off x="5029200" y="3581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6" name="Oval 34"/>
          <p:cNvSpPr>
            <a:spLocks noChangeArrowheads="1"/>
          </p:cNvSpPr>
          <p:nvPr/>
        </p:nvSpPr>
        <p:spPr bwMode="auto">
          <a:xfrm>
            <a:off x="5334000" y="3124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Oval 35"/>
          <p:cNvSpPr>
            <a:spLocks noChangeArrowheads="1"/>
          </p:cNvSpPr>
          <p:nvPr/>
        </p:nvSpPr>
        <p:spPr bwMode="auto">
          <a:xfrm>
            <a:off x="5867400" y="2895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8" name="Oval 36"/>
          <p:cNvSpPr>
            <a:spLocks noChangeArrowheads="1"/>
          </p:cNvSpPr>
          <p:nvPr/>
        </p:nvSpPr>
        <p:spPr bwMode="auto">
          <a:xfrm>
            <a:off x="2286000" y="2895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89" name="Oval 37"/>
          <p:cNvSpPr>
            <a:spLocks noChangeArrowheads="1"/>
          </p:cNvSpPr>
          <p:nvPr/>
        </p:nvSpPr>
        <p:spPr bwMode="auto">
          <a:xfrm>
            <a:off x="2286000" y="3505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Oval 38"/>
          <p:cNvSpPr>
            <a:spLocks noChangeArrowheads="1"/>
          </p:cNvSpPr>
          <p:nvPr/>
        </p:nvSpPr>
        <p:spPr bwMode="auto">
          <a:xfrm>
            <a:off x="3048000" y="3048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1" name="Oval 39"/>
          <p:cNvSpPr>
            <a:spLocks noChangeArrowheads="1"/>
          </p:cNvSpPr>
          <p:nvPr/>
        </p:nvSpPr>
        <p:spPr bwMode="auto">
          <a:xfrm>
            <a:off x="3581400" y="2514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Oval 40"/>
          <p:cNvSpPr>
            <a:spLocks noChangeArrowheads="1"/>
          </p:cNvSpPr>
          <p:nvPr/>
        </p:nvSpPr>
        <p:spPr bwMode="auto">
          <a:xfrm>
            <a:off x="3124200" y="3581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Oval 41"/>
          <p:cNvSpPr>
            <a:spLocks noChangeArrowheads="1"/>
          </p:cNvSpPr>
          <p:nvPr/>
        </p:nvSpPr>
        <p:spPr bwMode="auto">
          <a:xfrm>
            <a:off x="3886200" y="3352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3810000" y="2057400"/>
            <a:ext cx="914400" cy="609600"/>
            <a:chOff x="3072" y="3024"/>
            <a:chExt cx="576" cy="384"/>
          </a:xfrm>
        </p:grpSpPr>
        <p:sp>
          <p:nvSpPr>
            <p:cNvPr id="19495" name="AutoShape 42"/>
            <p:cNvSpPr>
              <a:spLocks noChangeArrowheads="1"/>
            </p:cNvSpPr>
            <p:nvPr/>
          </p:nvSpPr>
          <p:spPr bwMode="auto">
            <a:xfrm>
              <a:off x="3072" y="3024"/>
              <a:ext cx="576" cy="384"/>
            </a:xfrm>
            <a:prstGeom prst="leftRightArrow">
              <a:avLst>
                <a:gd name="adj1" fmla="val 50000"/>
                <a:gd name="adj2" fmla="val 30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9461" name="Object 43"/>
            <p:cNvGraphicFramePr>
              <a:graphicFrameLocks noChangeAspect="1"/>
            </p:cNvGraphicFramePr>
            <p:nvPr/>
          </p:nvGraphicFramePr>
          <p:xfrm>
            <a:off x="3240" y="3128"/>
            <a:ext cx="240" cy="194"/>
          </p:xfrm>
          <a:graphic>
            <a:graphicData uri="http://schemas.openxmlformats.org/presentationml/2006/ole">
              <p:oleObj spid="_x0000_s19461" name="Formel" r:id="rId4" imgW="266400" imgH="215640" progId="Equation.3">
                <p:embed/>
              </p:oleObj>
            </a:graphicData>
          </a:graphic>
        </p:graphicFrame>
      </p:grpSp>
      <p:sp>
        <p:nvSpPr>
          <p:cNvPr id="23597" name="Oval 45"/>
          <p:cNvSpPr>
            <a:spLocks noChangeArrowheads="1"/>
          </p:cNvSpPr>
          <p:nvPr/>
        </p:nvSpPr>
        <p:spPr bwMode="auto">
          <a:xfrm>
            <a:off x="3962400" y="27432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Oval 46"/>
          <p:cNvSpPr>
            <a:spLocks noChangeArrowheads="1"/>
          </p:cNvSpPr>
          <p:nvPr/>
        </p:nvSpPr>
        <p:spPr bwMode="auto">
          <a:xfrm>
            <a:off x="5715000" y="3581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99" name="Text Box 47"/>
          <p:cNvSpPr txBox="1">
            <a:spLocks noChangeArrowheads="1"/>
          </p:cNvSpPr>
          <p:nvPr/>
        </p:nvSpPr>
        <p:spPr bwMode="auto">
          <a:xfrm>
            <a:off x="212725" y="4379913"/>
            <a:ext cx="781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From </a:t>
            </a:r>
          </a:p>
        </p:txBody>
      </p:sp>
      <p:sp>
        <p:nvSpPr>
          <p:cNvPr id="23601" name="AutoShape 49"/>
          <p:cNvSpPr>
            <a:spLocks noChangeArrowheads="1"/>
          </p:cNvSpPr>
          <p:nvPr/>
        </p:nvSpPr>
        <p:spPr bwMode="auto">
          <a:xfrm>
            <a:off x="457200" y="5410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02" name="Text Box 50"/>
          <p:cNvSpPr txBox="1">
            <a:spLocks noChangeArrowheads="1"/>
          </p:cNvSpPr>
          <p:nvPr/>
        </p:nvSpPr>
        <p:spPr bwMode="auto">
          <a:xfrm>
            <a:off x="1066800" y="5334000"/>
            <a:ext cx="3486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differentials of entropy changes  </a:t>
            </a:r>
          </a:p>
        </p:txBody>
      </p:sp>
      <p:graphicFrame>
        <p:nvGraphicFramePr>
          <p:cNvPr id="23603" name="Object 51"/>
          <p:cNvGraphicFramePr>
            <a:graphicFrameLocks noChangeAspect="1"/>
          </p:cNvGraphicFramePr>
          <p:nvPr/>
        </p:nvGraphicFramePr>
        <p:xfrm>
          <a:off x="1066800" y="4368800"/>
          <a:ext cx="2971800" cy="458788"/>
        </p:xfrm>
        <a:graphic>
          <a:graphicData uri="http://schemas.openxmlformats.org/presentationml/2006/ole">
            <p:oleObj spid="_x0000_s19458" name="Equation" r:id="rId5" imgW="1231560" imgH="190440" progId="Equation.3">
              <p:embed/>
            </p:oleObj>
          </a:graphicData>
        </a:graphic>
      </p:graphicFrame>
      <p:graphicFrame>
        <p:nvGraphicFramePr>
          <p:cNvPr id="23605" name="Object 53"/>
          <p:cNvGraphicFramePr>
            <a:graphicFrameLocks noChangeAspect="1"/>
          </p:cNvGraphicFramePr>
          <p:nvPr/>
        </p:nvGraphicFramePr>
        <p:xfrm>
          <a:off x="4800600" y="4876800"/>
          <a:ext cx="2362200" cy="568325"/>
        </p:xfrm>
        <a:graphic>
          <a:graphicData uri="http://schemas.openxmlformats.org/presentationml/2006/ole">
            <p:oleObj spid="_x0000_s19459" name="Formel" r:id="rId6" imgW="2057400" imgH="495000" progId="Equation.3">
              <p:embed/>
            </p:oleObj>
          </a:graphicData>
        </a:graphic>
      </p:graphicFrame>
      <p:sp>
        <p:nvSpPr>
          <p:cNvPr id="23606" name="AutoShape 54"/>
          <p:cNvSpPr>
            <a:spLocks/>
          </p:cNvSpPr>
          <p:nvPr/>
        </p:nvSpPr>
        <p:spPr bwMode="auto">
          <a:xfrm>
            <a:off x="4572000" y="4876800"/>
            <a:ext cx="152400" cy="1295400"/>
          </a:xfrm>
          <a:prstGeom prst="leftBrace">
            <a:avLst>
              <a:gd name="adj1" fmla="val 7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608" name="Object 56"/>
          <p:cNvGraphicFramePr>
            <a:graphicFrameLocks noChangeAspect="1"/>
          </p:cNvGraphicFramePr>
          <p:nvPr/>
        </p:nvGraphicFramePr>
        <p:xfrm>
          <a:off x="4876800" y="5651500"/>
          <a:ext cx="2222500" cy="495300"/>
        </p:xfrm>
        <a:graphic>
          <a:graphicData uri="http://schemas.openxmlformats.org/presentationml/2006/ole">
            <p:oleObj spid="_x0000_s19460" name="Formel" r:id="rId7" imgW="2222280" imgH="495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path" presetSubtype="0" accel="50000" decel="5000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05 -3.33333E-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3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23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23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03889 -0.12963 L 0.12917 0.14259 L 0.33055 -0.12778 L 0.44722 0.02777 L 0.35417 0.13888 L 0.14444 -0.12778 L 0.00278 0.13888 L -0.02361 0.10185 " pathEditMode="relative" ptsTypes="AAAAAAAAA">
                                      <p:cBhvr>
                                        <p:cTn id="111" dur="2000" fill="hold"/>
                                        <p:tgtEl>
                                          <p:spTgt spid="235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037E-7 L 0.02188 0.04954 L 0.17587 -0.12963 L 0.08611 -0.21713 L -0.02621 -0.15162 L 0.05729 0.04745 L 0.17448 -0.0713 L 0.0724 -0.21551 L -0.02621 -0.13148 " pathEditMode="relative" rAng="0" ptsTypes="AAAAAAAAA">
                                      <p:cBhvr>
                                        <p:cTn id="113" dur="2000" fill="hold"/>
                                        <p:tgtEl>
                                          <p:spTgt spid="235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-84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22222E-6 L -0.11944 -0.05556 L 0.04167 -0.22778 L 0.25417 0.03889 L 0.35695 -0.08148 L 0.25695 -0.22593 L 0.11945 -0.05 L 0.15 0.03703 " pathEditMode="relative" ptsTypes="AAAAAAAA">
                                      <p:cBhvr>
                                        <p:cTn id="115" dur="2000" fill="hold"/>
                                        <p:tgtEl>
                                          <p:spTgt spid="235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6.2963E-6 L -0.01945 0.06667 L -0.12361 -0.20184 L -0.20139 -0.16666 L -0.07917 0.07038 L -0.00139 -0.19999 L 0.03889 -0.08703 L -0.00139 0.06482 L -0.05278 -0.09073 " pathEditMode="relative" ptsTypes="AAAAAAAAA">
                                      <p:cBhvr>
                                        <p:cTn id="117" dur="2000" fill="hold"/>
                                        <p:tgtEl>
                                          <p:spTgt spid="23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85185E-6 L 0.30417 0.15556 L 0.27222 0.1963 L 0.1375 -0.05185 L -0.10972 0.06667 " pathEditMode="relative" ptsTypes="AAAAA">
                                      <p:cBhvr>
                                        <p:cTn id="119" dur="2000" fill="hold"/>
                                        <p:tgtEl>
                                          <p:spTgt spid="235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85185E-6 L -0.12222 0.05741 L -0.03889 0.11852 L 0.12778 -0.05926 L 0.02639 -0.14445 L -0.09861 0.11852 L -0.11389 0.09259 L 0.12917 -0.06296 L 0.09583 -0.14815 L -0.08056 0.01666 " pathEditMode="relative" ptsTypes="AAAAAAAAAA">
                                      <p:cBhvr>
                                        <p:cTn id="121" dur="2000" fill="hold"/>
                                        <p:tgtEl>
                                          <p:spTgt spid="23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-0.25139 0.01482 L -0.00972 -0.03148 L -0.25 -0.05926 L -0.01389 -0.09259 L -0.25139 -0.12037 L -0.14167 -0.17037 L 0.03194 0.03519 " pathEditMode="relative" ptsTypes="AAAAAAAA">
                                      <p:cBhvr>
                                        <p:cTn id="123" dur="20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0.14305 -0.15556 L 0.10694 -0.22407 L 0.01527 0.04074 L -0.04028 -0.22593 L -0.0875 -0.09259 L -0.00695 0.03889 L 0.14722 -0.12963 L 0.07639 -0.22963 L -0.0875 -0.00185 L -0.03889 0.03333 " pathEditMode="relative" ptsTypes="AAAAAAAAAAA">
                                      <p:cBhvr>
                                        <p:cTn id="125" dur="2000" fill="hold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1.85185E-6 L 0.11528 0.02593 L 0.05139 0.10185 L -0.10278 -0.16111 L -0.12222 -0.13518 L -0.02639 0.1 L 0.02917 -0.16296 L 0.1125 -0.03703 L -0.05556 0.10185 L -0.17083 0.00371 " pathEditMode="relative" ptsTypes="AAAAAAAAAA">
                                      <p:cBhvr>
                                        <p:cTn id="127" dur="2000" fill="hold"/>
                                        <p:tgtEl>
                                          <p:spTgt spid="235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-0.08611 -0.12778 L -0.17916 -0.05185 L 0.05417 0.12222 L 0.03334 0.13704 L -0.1125 -0.12778 L -0.17777 -0.01296 L -0.08611 0.13518 L 0.05556 0.03704 L -0.07361 -0.12963 L -0.17777 0.00741 L -0.10833 0.07963 " pathEditMode="relative" ptsTypes="AAAAAAAAAAAA">
                                      <p:cBhvr>
                                        <p:cTn id="129" dur="2000" fill="hold"/>
                                        <p:tgtEl>
                                          <p:spTgt spid="235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14815E-6 L 0.03889 0.17963 L 0.08611 -0.08518 L 0.14306 0.18149 L 0.15278 0.11297 L 0.10973 -0.08333 L 0.04723 0.18149 L -0.03333 -0.08333 L -0.07639 0.02038 L 0.00417 0.18149 L 0.05834 0.01667 " pathEditMode="relative" ptsTypes="AAAAAAAAAAA">
                                      <p:cBhvr>
                                        <p:cTn id="131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-0.10556 -0.22963 L -0.18889 0.03333 L -0.36389 -0.22778 L -0.40417 -0.16482 L -0.29445 0.03704 L -0.02361 -0.22963 L 0.06944 -0.12037 L 0.02916 -0.06111 " pathEditMode="relative" ptsTypes="AAAAAAAAA">
                                      <p:cBhvr>
                                        <p:cTn id="133" dur="2000" fill="hold"/>
                                        <p:tgtEl>
                                          <p:spTgt spid="235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48148E-6 L 0.09479 0.15255 L 0.26094 0.03588 L 0.14149 -0.09745 L -0.07952 0.14908 L -0.21129 0.04121 L -0.06181 -0.09745 L 0.1592 0.02755 " pathEditMode="relative" rAng="0" ptsTypes="AAAAAAAA">
                                      <p:cBhvr>
                                        <p:cTn id="135" dur="2000" fill="hold"/>
                                        <p:tgtEl>
                                          <p:spTgt spid="235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28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2036 L -0.02083 -0.09445 L -0.04861 -7.03704E-6 L 0.05834 0.17221 L 0.17778 -0.04445 L 0.12223 -0.09075 L 0.025 -0.02223 " pathEditMode="relative" ptsTypes="AAAAAAA">
                                      <p:cBhvr>
                                        <p:cTn id="137" dur="2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3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5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3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3" dur="500"/>
                                        <p:tgtEl>
                                          <p:spTgt spid="2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23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23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3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6" grpId="0" animBg="1"/>
      <p:bldP spid="23575" grpId="0" animBg="1"/>
      <p:bldP spid="23561" grpId="0" animBg="1"/>
      <p:bldP spid="23567" grpId="0" animBg="1"/>
      <p:bldP spid="23568" grpId="0" animBg="1"/>
      <p:bldP spid="23569" grpId="0" animBg="1"/>
      <p:bldP spid="23571" grpId="0" animBg="1"/>
      <p:bldP spid="23571" grpId="1" animBg="1"/>
      <p:bldP spid="23577" grpId="0" animBg="1"/>
      <p:bldP spid="23577" grpId="1" animBg="1"/>
      <p:bldP spid="23578" grpId="0" animBg="1"/>
      <p:bldP spid="23579" grpId="0"/>
      <p:bldP spid="23580" grpId="0"/>
      <p:bldP spid="23581" grpId="0"/>
      <p:bldP spid="23582" grpId="0" animBg="1"/>
      <p:bldP spid="23582" grpId="1" animBg="1"/>
      <p:bldP spid="23583" grpId="0" animBg="1"/>
      <p:bldP spid="23583" grpId="1" animBg="1"/>
      <p:bldP spid="23584" grpId="0" animBg="1"/>
      <p:bldP spid="23584" grpId="1" animBg="1"/>
      <p:bldP spid="23585" grpId="0" animBg="1"/>
      <p:bldP spid="23585" grpId="1" animBg="1"/>
      <p:bldP spid="23586" grpId="0" animBg="1"/>
      <p:bldP spid="23586" grpId="1" animBg="1"/>
      <p:bldP spid="23587" grpId="0" animBg="1"/>
      <p:bldP spid="23587" grpId="1" animBg="1"/>
      <p:bldP spid="23588" grpId="0" animBg="1"/>
      <p:bldP spid="23588" grpId="1" animBg="1"/>
      <p:bldP spid="23589" grpId="0" animBg="1"/>
      <p:bldP spid="23589" grpId="1" animBg="1"/>
      <p:bldP spid="23590" grpId="0" animBg="1"/>
      <p:bldP spid="23590" grpId="1" animBg="1"/>
      <p:bldP spid="23591" grpId="0" animBg="1"/>
      <p:bldP spid="23591" grpId="1" animBg="1"/>
      <p:bldP spid="23592" grpId="0" animBg="1"/>
      <p:bldP spid="23592" grpId="1" animBg="1"/>
      <p:bldP spid="23593" grpId="0" animBg="1"/>
      <p:bldP spid="23593" grpId="1" animBg="1"/>
      <p:bldP spid="23597" grpId="0" animBg="1"/>
      <p:bldP spid="23597" grpId="1" animBg="1"/>
      <p:bldP spid="23598" grpId="0" animBg="1"/>
      <p:bldP spid="23598" grpId="1" animBg="1"/>
      <p:bldP spid="23598" grpId="2" animBg="1"/>
      <p:bldP spid="23599" grpId="0"/>
      <p:bldP spid="23601" grpId="0" animBg="1"/>
      <p:bldP spid="23602" grpId="0"/>
      <p:bldP spid="2360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Oval 4"/>
          <p:cNvSpPr>
            <a:spLocks noChangeArrowheads="1"/>
          </p:cNvSpPr>
          <p:nvPr/>
        </p:nvSpPr>
        <p:spPr bwMode="auto">
          <a:xfrm rot="-2632602">
            <a:off x="533400" y="6096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127125" y="569913"/>
            <a:ext cx="2393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Total entropy change </a:t>
            </a:r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3505200" y="558800"/>
          <a:ext cx="2628900" cy="438150"/>
        </p:xfrm>
        <a:graphic>
          <a:graphicData uri="http://schemas.openxmlformats.org/presentationml/2006/ole">
            <p:oleObj spid="_x0000_s20482" name="Formel" r:id="rId4" imgW="1295280" imgH="215640" progId="Equation.DSMT4">
              <p:embed/>
            </p:oleObj>
          </a:graphicData>
        </a:graphic>
      </p:graphicFrame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5257800" y="1066800"/>
            <a:ext cx="1066800" cy="838200"/>
          </a:xfrm>
          <a:prstGeom prst="upArrowCallout">
            <a:avLst>
              <a:gd name="adj1" fmla="val 31818"/>
              <a:gd name="adj2" fmla="val 31818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law</a:t>
            </a:r>
          </a:p>
        </p:txBody>
      </p:sp>
      <p:sp>
        <p:nvSpPr>
          <p:cNvPr id="24586" name="AutoShape 10"/>
          <p:cNvSpPr>
            <a:spLocks noChangeArrowheads="1"/>
          </p:cNvSpPr>
          <p:nvPr/>
        </p:nvSpPr>
        <p:spPr bwMode="auto">
          <a:xfrm>
            <a:off x="533400" y="2362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050925" y="2246313"/>
            <a:ext cx="1543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 equilibrium</a:t>
            </a:r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2667000" y="2222500"/>
          <a:ext cx="2311400" cy="393700"/>
        </p:xfrm>
        <a:graphic>
          <a:graphicData uri="http://schemas.openxmlformats.org/presentationml/2006/ole">
            <p:oleObj spid="_x0000_s20483" name="Formel" r:id="rId5" imgW="1269720" imgH="215640" progId="Equation.DSMT4">
              <p:embed/>
            </p:oleObj>
          </a:graphicData>
        </a:graphic>
      </p:graphicFrame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1143000" y="2819400"/>
            <a:ext cx="2317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With conservation of 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1203325" y="3313113"/>
            <a:ext cx="2266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-total internal energy</a:t>
            </a:r>
          </a:p>
        </p:txBody>
      </p:sp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511550" y="3352800"/>
          <a:ext cx="1746250" cy="357188"/>
        </p:xfrm>
        <a:graphic>
          <a:graphicData uri="http://schemas.openxmlformats.org/presentationml/2006/ole">
            <p:oleObj spid="_x0000_s20484" name="Formel" r:id="rId6" imgW="1054080" imgH="215640" progId="Equation.DSMT4">
              <p:embed/>
            </p:oleObj>
          </a:graphicData>
        </a:graphic>
      </p:graphicFrame>
      <p:sp>
        <p:nvSpPr>
          <p:cNvPr id="24594" name="AutoShape 18"/>
          <p:cNvSpPr>
            <a:spLocks noChangeArrowheads="1"/>
          </p:cNvSpPr>
          <p:nvPr/>
        </p:nvSpPr>
        <p:spPr bwMode="auto">
          <a:xfrm>
            <a:off x="5410200" y="3403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595" name="Object 19"/>
          <p:cNvGraphicFramePr>
            <a:graphicFrameLocks noChangeAspect="1"/>
          </p:cNvGraphicFramePr>
          <p:nvPr/>
        </p:nvGraphicFramePr>
        <p:xfrm>
          <a:off x="5867400" y="3352800"/>
          <a:ext cx="1219200" cy="339725"/>
        </p:xfrm>
        <a:graphic>
          <a:graphicData uri="http://schemas.openxmlformats.org/presentationml/2006/ole">
            <p:oleObj spid="_x0000_s20485" name="Formel" r:id="rId7" imgW="774360" imgH="215640" progId="Equation.DSMT4">
              <p:embed/>
            </p:oleObj>
          </a:graphicData>
        </a:graphic>
      </p:graphicFrame>
      <p:graphicFrame>
        <p:nvGraphicFramePr>
          <p:cNvPr id="20486" name="Object 21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20486" name="Formel" r:id="rId8" imgW="114120" imgH="177480" progId="Equation.DSMT4">
              <p:embed/>
            </p:oleObj>
          </a:graphicData>
        </a:graphic>
      </p:graphicFrame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1219200" y="3962400"/>
            <a:ext cx="1555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-total volume </a:t>
            </a:r>
          </a:p>
        </p:txBody>
      </p:sp>
      <p:graphicFrame>
        <p:nvGraphicFramePr>
          <p:cNvPr id="24599" name="Object 23"/>
          <p:cNvGraphicFramePr>
            <a:graphicFrameLocks noChangeAspect="1"/>
          </p:cNvGraphicFramePr>
          <p:nvPr/>
        </p:nvGraphicFramePr>
        <p:xfrm>
          <a:off x="3505200" y="3962400"/>
          <a:ext cx="1752600" cy="358775"/>
        </p:xfrm>
        <a:graphic>
          <a:graphicData uri="http://schemas.openxmlformats.org/presentationml/2006/ole">
            <p:oleObj spid="_x0000_s20487" name="Formel" r:id="rId9" imgW="1054080" imgH="215640" progId="Equation.DSMT4">
              <p:embed/>
            </p:oleObj>
          </a:graphicData>
        </a:graphic>
      </p:graphicFrame>
      <p:graphicFrame>
        <p:nvGraphicFramePr>
          <p:cNvPr id="24600" name="Object 24"/>
          <p:cNvGraphicFramePr>
            <a:graphicFrameLocks noChangeAspect="1"/>
          </p:cNvGraphicFramePr>
          <p:nvPr/>
        </p:nvGraphicFramePr>
        <p:xfrm>
          <a:off x="5880100" y="3962400"/>
          <a:ext cx="1219200" cy="352425"/>
        </p:xfrm>
        <a:graphic>
          <a:graphicData uri="http://schemas.openxmlformats.org/presentationml/2006/ole">
            <p:oleObj spid="_x0000_s20488" name="Formel" r:id="rId10" imgW="749160" imgH="215640" progId="Equation.DSMT4">
              <p:embed/>
            </p:oleObj>
          </a:graphicData>
        </a:graphic>
      </p:graphicFrame>
      <p:sp>
        <p:nvSpPr>
          <p:cNvPr id="24601" name="AutoShape 25"/>
          <p:cNvSpPr>
            <a:spLocks noChangeArrowheads="1"/>
          </p:cNvSpPr>
          <p:nvPr/>
        </p:nvSpPr>
        <p:spPr bwMode="auto">
          <a:xfrm>
            <a:off x="5435600" y="40513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1219200" y="4586288"/>
            <a:ext cx="2114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-total # of particles </a:t>
            </a:r>
          </a:p>
        </p:txBody>
      </p:sp>
      <p:graphicFrame>
        <p:nvGraphicFramePr>
          <p:cNvPr id="24603" name="Object 27"/>
          <p:cNvGraphicFramePr>
            <a:graphicFrameLocks noChangeAspect="1"/>
          </p:cNvGraphicFramePr>
          <p:nvPr/>
        </p:nvGraphicFramePr>
        <p:xfrm>
          <a:off x="3568700" y="4608513"/>
          <a:ext cx="1676400" cy="344487"/>
        </p:xfrm>
        <a:graphic>
          <a:graphicData uri="http://schemas.openxmlformats.org/presentationml/2006/ole">
            <p:oleObj spid="_x0000_s20489" name="Formel" r:id="rId11" imgW="1054080" imgH="215640" progId="Equation.DSMT4">
              <p:embed/>
            </p:oleObj>
          </a:graphicData>
        </a:graphic>
      </p:graphicFrame>
      <p:sp>
        <p:nvSpPr>
          <p:cNvPr id="24604" name="AutoShape 28"/>
          <p:cNvSpPr>
            <a:spLocks noChangeArrowheads="1"/>
          </p:cNvSpPr>
          <p:nvPr/>
        </p:nvSpPr>
        <p:spPr bwMode="auto">
          <a:xfrm>
            <a:off x="5435600" y="4648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605" name="Object 29"/>
          <p:cNvGraphicFramePr>
            <a:graphicFrameLocks noChangeAspect="1"/>
          </p:cNvGraphicFramePr>
          <p:nvPr/>
        </p:nvGraphicFramePr>
        <p:xfrm>
          <a:off x="5918200" y="4597400"/>
          <a:ext cx="1219200" cy="339725"/>
        </p:xfrm>
        <a:graphic>
          <a:graphicData uri="http://schemas.openxmlformats.org/presentationml/2006/ole">
            <p:oleObj spid="_x0000_s20490" name="Formel" r:id="rId12" imgW="774360" imgH="215640" progId="Equation.DSMT4">
              <p:embed/>
            </p:oleObj>
          </a:graphicData>
        </a:graphic>
      </p:graphicFrame>
      <p:sp>
        <p:nvSpPr>
          <p:cNvPr id="24606" name="AutoShape 30"/>
          <p:cNvSpPr>
            <a:spLocks noChangeArrowheads="1"/>
          </p:cNvSpPr>
          <p:nvPr/>
        </p:nvSpPr>
        <p:spPr bwMode="auto">
          <a:xfrm>
            <a:off x="457200" y="58674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607" name="Object 31"/>
          <p:cNvGraphicFramePr>
            <a:graphicFrameLocks noChangeAspect="1"/>
          </p:cNvGraphicFramePr>
          <p:nvPr/>
        </p:nvGraphicFramePr>
        <p:xfrm>
          <a:off x="1524000" y="5562600"/>
          <a:ext cx="5791200" cy="787400"/>
        </p:xfrm>
        <a:graphic>
          <a:graphicData uri="http://schemas.openxmlformats.org/presentationml/2006/ole">
            <p:oleObj spid="_x0000_s20491" name="Formel" r:id="rId13" imgW="3543120" imgH="4824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4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animBg="1"/>
      <p:bldP spid="24581" grpId="0"/>
      <p:bldP spid="24584" grpId="0" animBg="1"/>
      <p:bldP spid="24586" grpId="0" animBg="1"/>
      <p:bldP spid="24587" grpId="0"/>
      <p:bldP spid="24590" grpId="0"/>
      <p:bldP spid="24591" grpId="0"/>
      <p:bldP spid="24594" grpId="0" animBg="1"/>
      <p:bldP spid="24598" grpId="0"/>
      <p:bldP spid="24601" grpId="0" animBg="1"/>
      <p:bldP spid="24602" grpId="0"/>
      <p:bldP spid="24604" grpId="0" animBg="1"/>
      <p:bldP spid="2460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2819400" y="2133600"/>
            <a:ext cx="3886200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-457200" y="457200"/>
            <a:ext cx="6019800" cy="990600"/>
            <a:chOff x="432" y="288"/>
            <a:chExt cx="3792" cy="624"/>
          </a:xfrm>
        </p:grpSpPr>
        <p:graphicFrame>
          <p:nvGraphicFramePr>
            <p:cNvPr id="21507" name="Object 4"/>
            <p:cNvGraphicFramePr>
              <a:graphicFrameLocks noChangeAspect="1"/>
            </p:cNvGraphicFramePr>
            <p:nvPr/>
          </p:nvGraphicFramePr>
          <p:xfrm>
            <a:off x="576" y="336"/>
            <a:ext cx="3648" cy="496"/>
          </p:xfrm>
          <a:graphic>
            <a:graphicData uri="http://schemas.openxmlformats.org/presentationml/2006/ole">
              <p:oleObj spid="_x0000_s21507" name="Formel" r:id="rId4" imgW="3543120" imgH="482400" progId="Equation.DSMT4">
                <p:embed/>
              </p:oleObj>
            </a:graphicData>
          </a:graphic>
        </p:graphicFrame>
        <p:sp>
          <p:nvSpPr>
            <p:cNvPr id="21532" name="Rectangle 5"/>
            <p:cNvSpPr>
              <a:spLocks noChangeArrowheads="1"/>
            </p:cNvSpPr>
            <p:nvPr/>
          </p:nvSpPr>
          <p:spPr bwMode="auto">
            <a:xfrm>
              <a:off x="432" y="288"/>
              <a:ext cx="480" cy="62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5775325" y="685800"/>
            <a:ext cx="3368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 small  changes dU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sym typeface="Symbol" pitchFamily="18" charset="2"/>
              </a:rPr>
              <a:t>, dV</a:t>
            </a:r>
            <a:r>
              <a:rPr lang="en-US" baseline="-25000">
                <a:sym typeface="Symbol" pitchFamily="18" charset="2"/>
              </a:rPr>
              <a:t>1</a:t>
            </a:r>
            <a:r>
              <a:rPr lang="en-US">
                <a:sym typeface="Symbol" pitchFamily="18" charset="2"/>
              </a:rPr>
              <a:t>, dN</a:t>
            </a:r>
            <a:r>
              <a:rPr lang="en-US" baseline="-25000">
                <a:sym typeface="Symbol" pitchFamily="18" charset="2"/>
              </a:rPr>
              <a:t>1</a:t>
            </a:r>
            <a:endParaRPr lang="en-US">
              <a:sym typeface="Symbol" pitchFamily="18" charset="2"/>
            </a:endParaRPr>
          </a:p>
        </p:txBody>
      </p:sp>
      <p:sp>
        <p:nvSpPr>
          <p:cNvPr id="25608" name="AutoShape 8"/>
          <p:cNvSpPr>
            <a:spLocks/>
          </p:cNvSpPr>
          <p:nvPr/>
        </p:nvSpPr>
        <p:spPr bwMode="auto">
          <a:xfrm rot="-5400000">
            <a:off x="749300" y="11430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758825" y="17891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25610" name="AutoShape 10"/>
          <p:cNvSpPr>
            <a:spLocks/>
          </p:cNvSpPr>
          <p:nvPr/>
        </p:nvSpPr>
        <p:spPr bwMode="auto">
          <a:xfrm rot="-5400000">
            <a:off x="2362200" y="11430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2371725" y="17891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25612" name="AutoShape 12"/>
          <p:cNvSpPr>
            <a:spLocks/>
          </p:cNvSpPr>
          <p:nvPr/>
        </p:nvSpPr>
        <p:spPr bwMode="auto">
          <a:xfrm rot="-5400000">
            <a:off x="4013200" y="1143000"/>
            <a:ext cx="304800" cy="914400"/>
          </a:xfrm>
          <a:prstGeom prst="lef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4022725" y="17891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25614" name="AutoShape 14"/>
          <p:cNvSpPr>
            <a:spLocks noChangeArrowheads="1"/>
          </p:cNvSpPr>
          <p:nvPr/>
        </p:nvSpPr>
        <p:spPr bwMode="auto">
          <a:xfrm>
            <a:off x="1752600" y="2895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3124200" y="2474913"/>
            <a:ext cx="2406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Equilibrium conditions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3149600" y="3008313"/>
            <a:ext cx="8715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  <a:r>
              <a:rPr lang="en-US" baseline="-25000"/>
              <a:t>1 </a:t>
            </a:r>
            <a:r>
              <a:rPr lang="en-US"/>
              <a:t>= T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4173538" y="3011488"/>
            <a:ext cx="1023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, P</a:t>
            </a:r>
            <a:r>
              <a:rPr lang="en-US" baseline="-25000"/>
              <a:t>1 </a:t>
            </a:r>
            <a:r>
              <a:rPr lang="en-US"/>
              <a:t>= P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5316538" y="3008313"/>
            <a:ext cx="9477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,</a:t>
            </a:r>
            <a:r>
              <a:rPr lang="en-US">
                <a:sym typeface="Symbol" pitchFamily="18" charset="2"/>
              </a:rPr>
              <a:t></a:t>
            </a:r>
            <a:r>
              <a:rPr lang="en-US" baseline="-25000"/>
              <a:t>1 </a:t>
            </a:r>
            <a:r>
              <a:rPr lang="en-US"/>
              <a:t>= </a:t>
            </a:r>
            <a:r>
              <a:rPr lang="en-US">
                <a:sym typeface="Symbol" pitchFamily="18" charset="2"/>
              </a:rPr>
              <a:t>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36525" y="4484688"/>
            <a:ext cx="1047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Remark:</a:t>
            </a:r>
          </a:p>
        </p:txBody>
      </p:sp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3810000" y="4445000"/>
          <a:ext cx="1371600" cy="428625"/>
        </p:xfrm>
        <a:graphic>
          <a:graphicData uri="http://schemas.openxmlformats.org/presentationml/2006/ole">
            <p:oleObj spid="_x0000_s21506" name="Formel" r:id="rId5" imgW="609480" imgH="190440" progId="Equation.DSMT4">
              <p:embed/>
            </p:oleObj>
          </a:graphicData>
        </a:graphic>
      </p:graphicFrame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1219200" y="4481513"/>
            <a:ext cx="8715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</a:t>
            </a:r>
            <a:r>
              <a:rPr lang="en-US" baseline="-25000"/>
              <a:t>1 </a:t>
            </a:r>
            <a:r>
              <a:rPr lang="en-US"/>
              <a:t>= T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2057400" y="4484688"/>
            <a:ext cx="10239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, P</a:t>
            </a:r>
            <a:r>
              <a:rPr lang="en-US" baseline="-25000"/>
              <a:t>1 </a:t>
            </a:r>
            <a:r>
              <a:rPr lang="en-US"/>
              <a:t>= P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3184525" y="4456113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and</a:t>
            </a:r>
          </a:p>
        </p:txBody>
      </p:sp>
      <p:sp>
        <p:nvSpPr>
          <p:cNvPr id="25625" name="AutoShape 25"/>
          <p:cNvSpPr>
            <a:spLocks noChangeArrowheads="1"/>
          </p:cNvSpPr>
          <p:nvPr/>
        </p:nvSpPr>
        <p:spPr bwMode="auto">
          <a:xfrm>
            <a:off x="5257800" y="45593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5638800" y="4470400"/>
            <a:ext cx="947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ym typeface="Symbol" pitchFamily="18" charset="2"/>
              </a:rPr>
              <a:t></a:t>
            </a:r>
            <a:r>
              <a:rPr lang="en-US" baseline="-25000"/>
              <a:t>1 </a:t>
            </a:r>
            <a:r>
              <a:rPr lang="en-US"/>
              <a:t>= </a:t>
            </a:r>
            <a:r>
              <a:rPr lang="en-US">
                <a:sym typeface="Symbol" pitchFamily="18" charset="2"/>
              </a:rPr>
              <a:t>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1371600" y="5029200"/>
            <a:ext cx="947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ym typeface="Symbol" pitchFamily="18" charset="2"/>
              </a:rPr>
              <a:t></a:t>
            </a:r>
            <a:r>
              <a:rPr lang="en-US" baseline="-25000"/>
              <a:t>1 </a:t>
            </a:r>
            <a:r>
              <a:rPr lang="en-US"/>
              <a:t>= </a:t>
            </a:r>
            <a:r>
              <a:rPr lang="en-US">
                <a:sym typeface="Symbol" pitchFamily="18" charset="2"/>
              </a:rPr>
              <a:t></a:t>
            </a:r>
            <a:r>
              <a:rPr lang="en-US" baseline="-25000"/>
              <a:t>2</a:t>
            </a:r>
            <a:endParaRPr lang="en-US"/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2193925" y="5040313"/>
            <a:ext cx="5073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 new information for system in a single phase 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3794125" y="5522913"/>
            <a:ext cx="501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but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1219200" y="5980113"/>
            <a:ext cx="64812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Important information if system separated into several </a:t>
            </a:r>
            <a:r>
              <a:rPr lang="en-US" dirty="0" smtClean="0"/>
              <a:t>phases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5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5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9" grpId="0" animBg="1"/>
      <p:bldP spid="25607" grpId="0"/>
      <p:bldP spid="25608" grpId="0" animBg="1"/>
      <p:bldP spid="25609" grpId="0"/>
      <p:bldP spid="25610" grpId="0" animBg="1"/>
      <p:bldP spid="25611" grpId="0"/>
      <p:bldP spid="25612" grpId="0" animBg="1"/>
      <p:bldP spid="25614" grpId="0" animBg="1"/>
      <p:bldP spid="25615" grpId="0"/>
      <p:bldP spid="25616" grpId="0"/>
      <p:bldP spid="25617" grpId="0"/>
      <p:bldP spid="25618" grpId="0"/>
      <p:bldP spid="25620" grpId="0"/>
      <p:bldP spid="25622" grpId="0"/>
      <p:bldP spid="25623" grpId="0"/>
      <p:bldP spid="25624" grpId="0"/>
      <p:bldP spid="25625" grpId="0" animBg="1"/>
      <p:bldP spid="25626" grpId="0"/>
      <p:bldP spid="25627" grpId="0"/>
      <p:bldP spid="25628" grpId="0"/>
      <p:bldP spid="25629" grpId="0"/>
      <p:bldP spid="256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360488" y="533400"/>
            <a:ext cx="3690937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838200" y="685800"/>
            <a:ext cx="424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The  thermodynamic potential U=U(S,V)</a:t>
            </a:r>
          </a:p>
        </p:txBody>
      </p:sp>
      <p:sp>
        <p:nvSpPr>
          <p:cNvPr id="3077" name="Oval 5"/>
          <p:cNvSpPr>
            <a:spLocks noChangeArrowheads="1"/>
          </p:cNvSpPr>
          <p:nvPr/>
        </p:nvSpPr>
        <p:spPr bwMode="auto">
          <a:xfrm rot="-2632602">
            <a:off x="457200" y="7620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 rot="-2632602">
            <a:off x="914400" y="16764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295400" y="1600200"/>
            <a:ext cx="417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Consider first law in differential notation</a:t>
            </a:r>
          </a:p>
        </p:txBody>
      </p:sp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62600" y="1644650"/>
          <a:ext cx="1384300" cy="312738"/>
        </p:xfrm>
        <a:graphic>
          <a:graphicData uri="http://schemas.openxmlformats.org/presentationml/2006/ole">
            <p:oleObj spid="_x0000_s1026" name="Equation" r:id="rId4" imgW="787320" imgH="177480" progId="Equation.3">
              <p:embed/>
            </p:oleObj>
          </a:graphicData>
        </a:graphic>
      </p:graphicFrame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295400" y="2438400"/>
            <a:ext cx="213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inexact differentials</a:t>
            </a:r>
          </a:p>
        </p:txBody>
      </p:sp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581400" y="2165350"/>
          <a:ext cx="425450" cy="960438"/>
        </p:xfrm>
        <a:graphic>
          <a:graphicData uri="http://schemas.openxmlformats.org/presentationml/2006/ole">
            <p:oleObj spid="_x0000_s1027" name="Equation" r:id="rId5" imgW="241200" imgH="545760" progId="Equation.3">
              <p:embed/>
            </p:oleObj>
          </a:graphicData>
        </a:graphic>
      </p:graphicFrame>
      <p:sp>
        <p:nvSpPr>
          <p:cNvPr id="3084" name="AutoShape 12"/>
          <p:cNvSpPr>
            <a:spLocks/>
          </p:cNvSpPr>
          <p:nvPr/>
        </p:nvSpPr>
        <p:spPr bwMode="auto">
          <a:xfrm>
            <a:off x="4038600" y="2133600"/>
            <a:ext cx="228600" cy="1066800"/>
          </a:xfrm>
          <a:prstGeom prst="rightBrace">
            <a:avLst>
              <a:gd name="adj1" fmla="val 38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343400" y="2349500"/>
            <a:ext cx="1327150" cy="533400"/>
            <a:chOff x="2736" y="1480"/>
            <a:chExt cx="836" cy="336"/>
          </a:xfrm>
        </p:grpSpPr>
        <p:sp>
          <p:nvSpPr>
            <p:cNvPr id="1057" name="AutoShape 13"/>
            <p:cNvSpPr>
              <a:spLocks noChangeArrowheads="1"/>
            </p:cNvSpPr>
            <p:nvPr/>
          </p:nvSpPr>
          <p:spPr bwMode="auto">
            <a:xfrm>
              <a:off x="2756" y="1480"/>
              <a:ext cx="816" cy="336"/>
            </a:xfrm>
            <a:prstGeom prst="rightArrow">
              <a:avLst>
                <a:gd name="adj1" fmla="val 50000"/>
                <a:gd name="adj2" fmla="val 60714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Text Box 14"/>
            <p:cNvSpPr txBox="1">
              <a:spLocks noChangeArrowheads="1"/>
            </p:cNvSpPr>
            <p:nvPr/>
          </p:nvSpPr>
          <p:spPr bwMode="auto">
            <a:xfrm>
              <a:off x="2736" y="1536"/>
              <a:ext cx="82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solidFill>
                    <a:schemeClr val="accent2"/>
                  </a:solidFill>
                </a:rPr>
                <a:t>expressed by</a:t>
              </a:r>
            </a:p>
          </p:txBody>
        </p:sp>
      </p:grp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5702300" y="2395538"/>
            <a:ext cx="196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exact differentials</a:t>
            </a:r>
          </a:p>
        </p:txBody>
      </p:sp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7720013" y="2133600"/>
          <a:ext cx="1052512" cy="960438"/>
        </p:xfrm>
        <a:graphic>
          <a:graphicData uri="http://schemas.openxmlformats.org/presentationml/2006/ole">
            <p:oleObj spid="_x0000_s1028" name="Equation" r:id="rId6" imgW="596880" imgH="545760" progId="Equation.3">
              <p:embed/>
            </p:oleObj>
          </a:graphicData>
        </a:graphic>
      </p:graphicFrame>
      <p:sp>
        <p:nvSpPr>
          <p:cNvPr id="3090" name="AutoShape 18"/>
          <p:cNvSpPr>
            <a:spLocks noChangeArrowheads="1"/>
          </p:cNvSpPr>
          <p:nvPr/>
        </p:nvSpPr>
        <p:spPr bwMode="auto">
          <a:xfrm>
            <a:off x="7608888" y="1447800"/>
            <a:ext cx="1066800" cy="741363"/>
          </a:xfrm>
          <a:prstGeom prst="downArrowCallout">
            <a:avLst>
              <a:gd name="adj1" fmla="val 22264"/>
              <a:gd name="adj2" fmla="val 35974"/>
              <a:gd name="adj3" fmla="val 17986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7696200" y="1524000"/>
            <a:ext cx="885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baseline="30000"/>
              <a:t>nd</a:t>
            </a:r>
            <a:r>
              <a:rPr lang="en-US"/>
              <a:t> law</a:t>
            </a:r>
          </a:p>
        </p:txBody>
      </p:sp>
      <p:sp>
        <p:nvSpPr>
          <p:cNvPr id="3092" name="AutoShape 20"/>
          <p:cNvSpPr>
            <a:spLocks noChangeArrowheads="1"/>
          </p:cNvSpPr>
          <p:nvPr/>
        </p:nvSpPr>
        <p:spPr bwMode="auto">
          <a:xfrm>
            <a:off x="2514600" y="39624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3200400" y="3810000"/>
            <a:ext cx="2514600" cy="609600"/>
            <a:chOff x="2016" y="2400"/>
            <a:chExt cx="1584" cy="384"/>
          </a:xfrm>
        </p:grpSpPr>
        <p:sp>
          <p:nvSpPr>
            <p:cNvPr id="1056" name="Rectangle 22"/>
            <p:cNvSpPr>
              <a:spLocks noChangeArrowheads="1"/>
            </p:cNvSpPr>
            <p:nvPr/>
          </p:nvSpPr>
          <p:spPr bwMode="auto">
            <a:xfrm>
              <a:off x="2016" y="2400"/>
              <a:ext cx="1584" cy="38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030" name="Object 21"/>
            <p:cNvGraphicFramePr>
              <a:graphicFrameLocks noChangeAspect="1"/>
            </p:cNvGraphicFramePr>
            <p:nvPr/>
          </p:nvGraphicFramePr>
          <p:xfrm>
            <a:off x="2112" y="2448"/>
            <a:ext cx="1392" cy="259"/>
          </p:xfrm>
          <a:graphic>
            <a:graphicData uri="http://schemas.openxmlformats.org/presentationml/2006/ole">
              <p:oleObj spid="_x0000_s1030" name="Equation" r:id="rId7" imgW="888840" imgH="164880" progId="Equation.3">
                <p:embed/>
              </p:oleObj>
            </a:graphicData>
          </a:graphic>
        </p:graphicFrame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1905000" y="4762500"/>
            <a:ext cx="5334000" cy="647700"/>
            <a:chOff x="1056" y="192"/>
            <a:chExt cx="3360" cy="408"/>
          </a:xfrm>
        </p:grpSpPr>
        <p:sp>
          <p:nvSpPr>
            <p:cNvPr id="1054" name="Rectangle 24"/>
            <p:cNvSpPr>
              <a:spLocks noChangeArrowheads="1"/>
            </p:cNvSpPr>
            <p:nvPr/>
          </p:nvSpPr>
          <p:spPr bwMode="auto">
            <a:xfrm>
              <a:off x="1056" y="192"/>
              <a:ext cx="3360" cy="408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Text Box 25"/>
            <p:cNvSpPr txBox="1">
              <a:spLocks noChangeArrowheads="1"/>
            </p:cNvSpPr>
            <p:nvPr/>
          </p:nvSpPr>
          <p:spPr bwMode="auto">
            <a:xfrm>
              <a:off x="1488" y="234"/>
              <a:ext cx="25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</a:rPr>
                <a:t>Legendre Transformations</a:t>
              </a:r>
            </a:p>
          </p:txBody>
        </p:sp>
      </p:grpSp>
      <p:sp>
        <p:nvSpPr>
          <p:cNvPr id="3098" name="Oval 26"/>
          <p:cNvSpPr>
            <a:spLocks noChangeArrowheads="1"/>
          </p:cNvSpPr>
          <p:nvPr/>
        </p:nvSpPr>
        <p:spPr bwMode="auto">
          <a:xfrm rot="-2632602">
            <a:off x="762000" y="60198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aphicFrame>
        <p:nvGraphicFramePr>
          <p:cNvPr id="3099" name="Object 27"/>
          <p:cNvGraphicFramePr>
            <a:graphicFrameLocks noChangeAspect="1"/>
          </p:cNvGraphicFramePr>
          <p:nvPr/>
        </p:nvGraphicFramePr>
        <p:xfrm>
          <a:off x="1295400" y="5889625"/>
          <a:ext cx="2209800" cy="411163"/>
        </p:xfrm>
        <a:graphic>
          <a:graphicData uri="http://schemas.openxmlformats.org/presentationml/2006/ole">
            <p:oleObj spid="_x0000_s1029" name="Equation" r:id="rId8" imgW="888840" imgH="164880" progId="Equation.3">
              <p:embed/>
            </p:oleObj>
          </a:graphicData>
        </a:graphic>
      </p:graphicFrame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4114800" y="5943600"/>
            <a:ext cx="420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dU: differential of the function U=U(S,V)</a:t>
            </a:r>
          </a:p>
        </p:txBody>
      </p:sp>
      <p:sp>
        <p:nvSpPr>
          <p:cNvPr id="3102" name="AutoShape 30"/>
          <p:cNvSpPr>
            <a:spLocks noChangeArrowheads="1"/>
          </p:cNvSpPr>
          <p:nvPr/>
        </p:nvSpPr>
        <p:spPr bwMode="auto">
          <a:xfrm>
            <a:off x="3581400" y="60198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7848600" y="6248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>
            <a:off x="8077200" y="6248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 flipH="1">
            <a:off x="5791200" y="6553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5741988" y="6249988"/>
            <a:ext cx="2127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natural coordinates</a:t>
            </a:r>
          </a:p>
        </p:txBody>
      </p:sp>
      <p:sp>
        <p:nvSpPr>
          <p:cNvPr id="3108" name="AutoShape 36"/>
          <p:cNvSpPr>
            <a:spLocks/>
          </p:cNvSpPr>
          <p:nvPr/>
        </p:nvSpPr>
        <p:spPr bwMode="auto">
          <a:xfrm flipH="1">
            <a:off x="7620000" y="2057400"/>
            <a:ext cx="228600" cy="1066800"/>
          </a:xfrm>
          <a:prstGeom prst="rightBrace">
            <a:avLst>
              <a:gd name="adj1" fmla="val 38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5791200" y="3276600"/>
            <a:ext cx="3386138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accent2"/>
                </a:solidFill>
              </a:rPr>
              <a:t>Note: exact refers here to the </a:t>
            </a:r>
          </a:p>
          <a:p>
            <a:r>
              <a:rPr lang="en-US" sz="1400">
                <a:solidFill>
                  <a:schemeClr val="accent2"/>
                </a:solidFill>
              </a:rPr>
              <a:t>          coordinate differentials dS and dV.</a:t>
            </a:r>
          </a:p>
          <a:p>
            <a:r>
              <a:rPr lang="en-US" sz="1400">
                <a:solidFill>
                  <a:schemeClr val="accent2"/>
                </a:solidFill>
              </a:rPr>
              <a:t>          T dS and PdV are inexact </a:t>
            </a:r>
          </a:p>
          <a:p>
            <a:r>
              <a:rPr lang="en-US" sz="1400">
                <a:solidFill>
                  <a:schemeClr val="accent2"/>
                </a:solidFill>
              </a:rPr>
              <a:t>          as we showed previously.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8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500"/>
                            </p:stCondLst>
                            <p:childTnLst>
                              <p:par>
                                <p:cTn id="1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  <p:bldP spid="3076" grpId="0"/>
      <p:bldP spid="3077" grpId="0" animBg="1"/>
      <p:bldP spid="3079" grpId="0" animBg="1"/>
      <p:bldP spid="3080" grpId="0"/>
      <p:bldP spid="3082" grpId="0"/>
      <p:bldP spid="3084" grpId="0" animBg="1"/>
      <p:bldP spid="3088" grpId="0"/>
      <p:bldP spid="3090" grpId="0" animBg="1"/>
      <p:bldP spid="3091" grpId="0"/>
      <p:bldP spid="3092" grpId="0" animBg="1"/>
      <p:bldP spid="3098" grpId="0" animBg="1"/>
      <p:bldP spid="3101" grpId="0"/>
      <p:bldP spid="3102" grpId="0" animBg="1"/>
      <p:bldP spid="3103" grpId="0" animBg="1"/>
      <p:bldP spid="3104" grpId="0" animBg="1"/>
      <p:bldP spid="3105" grpId="0" animBg="1"/>
      <p:bldP spid="3106" grpId="0"/>
      <p:bldP spid="3108" grpId="0" animBg="1"/>
      <p:bldP spid="31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609600" y="3429000"/>
            <a:ext cx="83058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676400" y="2179638"/>
          <a:ext cx="2209800" cy="411162"/>
        </p:xfrm>
        <a:graphic>
          <a:graphicData uri="http://schemas.openxmlformats.org/presentationml/2006/ole">
            <p:oleObj spid="_x0000_s2050" name="Equation" r:id="rId4" imgW="888840" imgH="164880" progId="Equation.3">
              <p:embed/>
            </p:oleObj>
          </a:graphicData>
        </a:graphic>
      </p:graphicFrame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819150"/>
            <a:ext cx="2952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9900"/>
                </a:solidFill>
              </a:rPr>
              <a:t>Legendre transformation</a:t>
            </a:r>
            <a:r>
              <a:rPr lang="en-US"/>
              <a:t> </a:t>
            </a: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3733800" y="9144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175125" y="798513"/>
            <a:ext cx="4337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Special type of coordinate transformation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81000" y="2179638"/>
            <a:ext cx="1136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Example:</a:t>
            </a:r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V="1">
            <a:off x="2895600" y="255746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V="1">
            <a:off x="3733800" y="255746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2895600" y="3090863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3810000" y="27686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coordinates</a:t>
            </a:r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2514600" y="169545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3352800" y="169545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2425700" y="1320800"/>
            <a:ext cx="495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Partial derivatives of U(S,V)</a:t>
            </a:r>
            <a:r>
              <a:rPr lang="en-US"/>
              <a:t> (</a:t>
            </a:r>
            <a:r>
              <a:rPr lang="en-US" sz="1400">
                <a:solidFill>
                  <a:schemeClr val="accent2"/>
                </a:solidFill>
              </a:rPr>
              <a:t>vector field components</a:t>
            </a:r>
            <a:r>
              <a:rPr lang="en-US"/>
              <a:t>)</a:t>
            </a:r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2514600" y="16764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685800" y="3581400"/>
            <a:ext cx="2800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Legendre transformation: 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3441700" y="3581400"/>
            <a:ext cx="5137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One (</a:t>
            </a:r>
            <a:r>
              <a:rPr lang="en-US" sz="1400">
                <a:solidFill>
                  <a:schemeClr val="accent2"/>
                </a:solidFill>
              </a:rPr>
              <a:t>or more</a:t>
            </a:r>
            <a:r>
              <a:rPr lang="en-US"/>
              <a:t>) of the natural coordinates becomes </a:t>
            </a:r>
          </a:p>
          <a:p>
            <a:pPr algn="ctr"/>
            <a:r>
              <a:rPr lang="en-US"/>
              <a:t>a vector field component </a:t>
            </a:r>
          </a:p>
          <a:p>
            <a:pPr algn="ctr"/>
            <a:r>
              <a:rPr lang="en-US"/>
              <a:t>while the </a:t>
            </a:r>
          </a:p>
          <a:p>
            <a:pPr algn="ctr"/>
            <a:r>
              <a:rPr lang="en-US"/>
              <a:t>associated coefficient becomes new coordinate.</a:t>
            </a:r>
          </a:p>
        </p:txBody>
      </p:sp>
      <p:graphicFrame>
        <p:nvGraphicFramePr>
          <p:cNvPr id="4119" name="Object 23"/>
          <p:cNvGraphicFramePr>
            <a:graphicFrameLocks noChangeAspect="1"/>
          </p:cNvGraphicFramePr>
          <p:nvPr/>
        </p:nvGraphicFramePr>
        <p:xfrm>
          <a:off x="685800" y="5989638"/>
          <a:ext cx="2209800" cy="411162"/>
        </p:xfrm>
        <a:graphic>
          <a:graphicData uri="http://schemas.openxmlformats.org/presentationml/2006/ole">
            <p:oleObj spid="_x0000_s2051" name="Equation" r:id="rId5" imgW="888840" imgH="164880" progId="Equation.3">
              <p:embed/>
            </p:oleObj>
          </a:graphicData>
        </a:graphic>
      </p:graphicFrame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2362200" y="576103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>
            <a:off x="2362200" y="576103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400050" y="5195888"/>
            <a:ext cx="2266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Back to our example</a:t>
            </a: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2290763" y="5470525"/>
            <a:ext cx="21828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accent2"/>
                </a:solidFill>
              </a:rPr>
              <a:t>becomes a coordinate</a:t>
            </a:r>
          </a:p>
        </p:txBody>
      </p:sp>
      <p:sp>
        <p:nvSpPr>
          <p:cNvPr id="4126" name="Line 30"/>
          <p:cNvSpPr>
            <a:spLocks noChangeShapeType="1"/>
          </p:cNvSpPr>
          <p:nvPr/>
        </p:nvSpPr>
        <p:spPr bwMode="auto">
          <a:xfrm flipV="1">
            <a:off x="2700338" y="63785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27" name="Line 31"/>
          <p:cNvSpPr>
            <a:spLocks noChangeShapeType="1"/>
          </p:cNvSpPr>
          <p:nvPr/>
        </p:nvSpPr>
        <p:spPr bwMode="auto">
          <a:xfrm>
            <a:off x="2709863" y="667385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2687638" y="6380163"/>
            <a:ext cx="34178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accent2"/>
                </a:solidFill>
              </a:rPr>
              <a:t>becomes a coefficient in front of dP </a:t>
            </a:r>
          </a:p>
        </p:txBody>
      </p:sp>
      <p:sp>
        <p:nvSpPr>
          <p:cNvPr id="4130" name="AutoShape 34"/>
          <p:cNvSpPr>
            <a:spLocks noChangeArrowheads="1"/>
          </p:cNvSpPr>
          <p:nvPr/>
        </p:nvSpPr>
        <p:spPr bwMode="auto">
          <a:xfrm>
            <a:off x="6705600" y="6040438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AutoShape 35">
            <a:hlinkClick r:id="rId6" highlightClick="1"/>
          </p:cNvPr>
          <p:cNvSpPr>
            <a:spLocks noChangeArrowheads="1"/>
          </p:cNvSpPr>
          <p:nvPr/>
        </p:nvSpPr>
        <p:spPr bwMode="auto">
          <a:xfrm>
            <a:off x="1295400" y="4114800"/>
            <a:ext cx="838200" cy="609600"/>
          </a:xfrm>
          <a:prstGeom prst="actionButtonInformatio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1143000" y="4672013"/>
            <a:ext cx="1296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>
                <a:solidFill>
                  <a:schemeClr val="accent2"/>
                </a:solidFill>
              </a:rPr>
              <a:t>Click for </a:t>
            </a:r>
          </a:p>
          <a:p>
            <a:pPr algn="ctr"/>
            <a:r>
              <a:rPr lang="en-US" sz="1200">
                <a:solidFill>
                  <a:schemeClr val="accent2"/>
                </a:solidFill>
              </a:rPr>
              <a:t>graphic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8" grpId="0" animBg="1"/>
      <p:bldP spid="4101" grpId="0"/>
      <p:bldP spid="4102" grpId="0" animBg="1"/>
      <p:bldP spid="4105" grpId="0"/>
      <p:bldP spid="4107" grpId="0" animBg="1"/>
      <p:bldP spid="4108" grpId="0" animBg="1"/>
      <p:bldP spid="4109" grpId="0" animBg="1"/>
      <p:bldP spid="4110" grpId="0"/>
      <p:bldP spid="4111" grpId="0" animBg="1"/>
      <p:bldP spid="4112" grpId="0" animBg="1"/>
      <p:bldP spid="4114" grpId="0"/>
      <p:bldP spid="4115" grpId="0" animBg="1"/>
      <p:bldP spid="4116" grpId="0"/>
      <p:bldP spid="4117" grpId="0"/>
      <p:bldP spid="4122" grpId="0" animBg="1"/>
      <p:bldP spid="4123" grpId="0" animBg="1"/>
      <p:bldP spid="4124" grpId="0"/>
      <p:bldP spid="4125" grpId="0"/>
      <p:bldP spid="4126" grpId="0" animBg="1"/>
      <p:bldP spid="4127" grpId="0" animBg="1"/>
      <p:bldP spid="4128" grpId="0"/>
      <p:bldP spid="4130" grpId="0" animBg="1"/>
      <p:bldP spid="4131" grpId="0" animBg="1"/>
      <p:bldP spid="41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762000" y="2667000"/>
          <a:ext cx="3252788" cy="474663"/>
        </p:xfrm>
        <a:graphic>
          <a:graphicData uri="http://schemas.openxmlformats.org/presentationml/2006/ole">
            <p:oleObj spid="_x0000_s3074" name="Equation" r:id="rId4" imgW="1307880" imgH="190440" progId="Equation.3">
              <p:embed/>
            </p:oleObj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711200" y="668338"/>
          <a:ext cx="3251200" cy="474662"/>
        </p:xfrm>
        <a:graphic>
          <a:graphicData uri="http://schemas.openxmlformats.org/presentationml/2006/ole">
            <p:oleObj spid="_x0000_s3075" name="Equation" r:id="rId5" imgW="1307880" imgH="190440" progId="Equation.3">
              <p:embed/>
            </p:oleObj>
          </a:graphicData>
        </a:graphic>
      </p:graphicFrame>
      <p:sp>
        <p:nvSpPr>
          <p:cNvPr id="5128" name="AutoShape 8"/>
          <p:cNvSpPr>
            <a:spLocks/>
          </p:cNvSpPr>
          <p:nvPr/>
        </p:nvSpPr>
        <p:spPr bwMode="auto">
          <a:xfrm rot="-5400000">
            <a:off x="2819400" y="304800"/>
            <a:ext cx="304800" cy="18288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041525" y="1331913"/>
            <a:ext cx="1390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easy check</a:t>
            </a:r>
            <a:r>
              <a:rPr lang="en-US"/>
              <a:t>:</a:t>
            </a:r>
          </a:p>
        </p:txBody>
      </p:sp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429000" y="1295400"/>
          <a:ext cx="5408613" cy="439738"/>
        </p:xfrm>
        <a:graphic>
          <a:graphicData uri="http://schemas.openxmlformats.org/presentationml/2006/ole">
            <p:oleObj spid="_x0000_s3076" name="Equation" r:id="rId6" imgW="2349360" imgH="190440" progId="Equation.3">
              <p:embed/>
            </p:oleObj>
          </a:graphicData>
        </a:graphic>
      </p:graphicFrame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4495800" y="381000"/>
            <a:ext cx="1676400" cy="990600"/>
          </a:xfrm>
          <a:prstGeom prst="downArrowCallout">
            <a:avLst>
              <a:gd name="adj1" fmla="val 26920"/>
              <a:gd name="adj2" fmla="val 24679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Product</a:t>
            </a:r>
          </a:p>
          <a:p>
            <a:pPr algn="ctr"/>
            <a:r>
              <a:rPr lang="en-US"/>
              <a:t>rule</a:t>
            </a:r>
          </a:p>
        </p:txBody>
      </p:sp>
      <p:sp>
        <p:nvSpPr>
          <p:cNvPr id="5133" name="AutoShape 13"/>
          <p:cNvSpPr>
            <a:spLocks noChangeArrowheads="1"/>
          </p:cNvSpPr>
          <p:nvPr/>
        </p:nvSpPr>
        <p:spPr bwMode="auto">
          <a:xfrm>
            <a:off x="609600" y="20574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AutoShape 14"/>
          <p:cNvSpPr>
            <a:spLocks/>
          </p:cNvSpPr>
          <p:nvPr/>
        </p:nvSpPr>
        <p:spPr bwMode="auto">
          <a:xfrm rot="-5400000">
            <a:off x="5421313" y="285115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AutoShape 15"/>
          <p:cNvSpPr>
            <a:spLocks noChangeArrowheads="1"/>
          </p:cNvSpPr>
          <p:nvPr/>
        </p:nvSpPr>
        <p:spPr bwMode="auto">
          <a:xfrm>
            <a:off x="4191000" y="2797175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4802188" y="2667000"/>
          <a:ext cx="3095625" cy="474663"/>
        </p:xfrm>
        <a:graphic>
          <a:graphicData uri="http://schemas.openxmlformats.org/presentationml/2006/ole">
            <p:oleObj spid="_x0000_s3077" name="Equation" r:id="rId7" imgW="1244520" imgH="190440" progId="Equation.3">
              <p:embed/>
            </p:oleObj>
          </a:graphicData>
        </a:graphic>
      </p:graphicFrame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5394325" y="3465513"/>
            <a:ext cx="162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=:H (enthalpy)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2057400" y="4343400"/>
            <a:ext cx="4724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2209800" y="4572000"/>
            <a:ext cx="116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H=H(S,P)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3352800" y="4572000"/>
            <a:ext cx="309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is a thermodynamic potential</a:t>
            </a:r>
          </a:p>
        </p:txBody>
      </p:sp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2209800" y="5029200"/>
          <a:ext cx="2211388" cy="411163"/>
        </p:xfrm>
        <a:graphic>
          <a:graphicData uri="http://schemas.openxmlformats.org/presentationml/2006/ole">
            <p:oleObj spid="_x0000_s3078" name="Equation" r:id="rId8" imgW="888840" imgH="164880" progId="Equation.3">
              <p:embed/>
            </p:oleObj>
          </a:graphicData>
        </a:graphic>
      </p:graphicFrame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609600" y="45720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Enthalpy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  <p:bldP spid="5129" grpId="0"/>
      <p:bldP spid="5131" grpId="0" animBg="1"/>
      <p:bldP spid="5133" grpId="0" animBg="1"/>
      <p:bldP spid="5134" grpId="0" animBg="1"/>
      <p:bldP spid="5135" grpId="0" animBg="1"/>
      <p:bldP spid="5137" grpId="0"/>
      <p:bldP spid="5138" grpId="0" animBg="1"/>
      <p:bldP spid="5139" grpId="0"/>
      <p:bldP spid="5140" grpId="0"/>
      <p:bldP spid="51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3852863" y="4614863"/>
            <a:ext cx="411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3886200" y="2133600"/>
            <a:ext cx="4114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 rot="-2632602">
            <a:off x="381000" y="6858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762000" y="609600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Legendre transformation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81000" y="2971800"/>
            <a:ext cx="1225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from (S,V)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1676400" y="2938463"/>
            <a:ext cx="838200" cy="490537"/>
          </a:xfrm>
          <a:custGeom>
            <a:avLst/>
            <a:gdLst>
              <a:gd name="T0" fmla="*/ 628650 w 21600"/>
              <a:gd name="T1" fmla="*/ 0 h 21600"/>
              <a:gd name="T2" fmla="*/ 0 w 21600"/>
              <a:gd name="T3" fmla="*/ 245269 h 21600"/>
              <a:gd name="T4" fmla="*/ 628650 w 21600"/>
              <a:gd name="T5" fmla="*/ 490537 h 21600"/>
              <a:gd name="T6" fmla="*/ 838200 w 21600"/>
              <a:gd name="T7" fmla="*/ 24526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to</a:t>
            </a:r>
          </a:p>
        </p:txBody>
      </p:sp>
      <p:sp>
        <p:nvSpPr>
          <p:cNvPr id="7177" name="AutoShape 9"/>
          <p:cNvSpPr>
            <a:spLocks/>
          </p:cNvSpPr>
          <p:nvPr/>
        </p:nvSpPr>
        <p:spPr bwMode="auto">
          <a:xfrm>
            <a:off x="2667000" y="1524000"/>
            <a:ext cx="304800" cy="3352800"/>
          </a:xfrm>
          <a:prstGeom prst="leftBrace">
            <a:avLst>
              <a:gd name="adj1" fmla="val 9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971800" y="1600200"/>
            <a:ext cx="755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(T,V):</a:t>
            </a:r>
          </a:p>
        </p:txBody>
      </p:sp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962400" y="1555750"/>
          <a:ext cx="2209800" cy="411163"/>
        </p:xfrm>
        <a:graphic>
          <a:graphicData uri="http://schemas.openxmlformats.org/presentationml/2006/ole">
            <p:oleObj spid="_x0000_s5122" name="Equation" r:id="rId4" imgW="888840" imgH="164880" progId="Equation.3">
              <p:embed/>
            </p:oleObj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6172200" y="1524000"/>
          <a:ext cx="2776538" cy="474663"/>
        </p:xfrm>
        <a:graphic>
          <a:graphicData uri="http://schemas.openxmlformats.org/presentationml/2006/ole">
            <p:oleObj spid="_x0000_s5123" name="Equation" r:id="rId5" imgW="1117440" imgH="190440" progId="Equation.3">
              <p:embed/>
            </p:oleObj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962400" y="2133600"/>
          <a:ext cx="3281363" cy="474663"/>
        </p:xfrm>
        <a:graphic>
          <a:graphicData uri="http://schemas.openxmlformats.org/presentationml/2006/ole">
            <p:oleObj spid="_x0000_s5124" name="Equation" r:id="rId6" imgW="1320480" imgH="190440" progId="Equation.3">
              <p:embed/>
            </p:oleObj>
          </a:graphicData>
        </a:graphic>
      </p:graphicFrame>
      <p:sp>
        <p:nvSpPr>
          <p:cNvPr id="7182" name="AutoShape 14"/>
          <p:cNvSpPr>
            <a:spLocks/>
          </p:cNvSpPr>
          <p:nvPr/>
        </p:nvSpPr>
        <p:spPr bwMode="auto">
          <a:xfrm rot="-5400000">
            <a:off x="4648200" y="2436813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4560888" y="2981325"/>
          <a:ext cx="447675" cy="282575"/>
        </p:xfrm>
        <a:graphic>
          <a:graphicData uri="http://schemas.openxmlformats.org/presentationml/2006/ole">
            <p:oleObj spid="_x0000_s5125" name="Equation" r:id="rId7" imgW="241200" imgH="152280" progId="Equation.3">
              <p:embed/>
            </p:oleObj>
          </a:graphicData>
        </a:graphic>
      </p:graphicFrame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5257800" y="2940050"/>
            <a:ext cx="257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Helmholtz free energy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2971800" y="4129088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(T,P):</a:t>
            </a:r>
          </a:p>
        </p:txBody>
      </p:sp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3810000" y="4106863"/>
          <a:ext cx="2335213" cy="411162"/>
        </p:xfrm>
        <a:graphic>
          <a:graphicData uri="http://schemas.openxmlformats.org/presentationml/2006/ole">
            <p:oleObj spid="_x0000_s5126" name="Equation" r:id="rId8" imgW="939600" imgH="164880" progId="Equation.3">
              <p:embed/>
            </p:oleObj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/>
        </p:nvGraphicFramePr>
        <p:xfrm>
          <a:off x="6053138" y="4097338"/>
          <a:ext cx="2998787" cy="474662"/>
        </p:xfrm>
        <a:graphic>
          <a:graphicData uri="http://schemas.openxmlformats.org/presentationml/2006/ole">
            <p:oleObj spid="_x0000_s5127" name="Equation" r:id="rId9" imgW="1206360" imgH="190440" progId="Equation.3">
              <p:embed/>
            </p:oleObj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/>
        </p:nvGraphicFramePr>
        <p:xfrm>
          <a:off x="3835400" y="4630738"/>
          <a:ext cx="3251200" cy="474662"/>
        </p:xfrm>
        <a:graphic>
          <a:graphicData uri="http://schemas.openxmlformats.org/presentationml/2006/ole">
            <p:oleObj spid="_x0000_s5128" name="Equation" r:id="rId10" imgW="1307880" imgH="190440" progId="Equation.3">
              <p:embed/>
            </p:oleObj>
          </a:graphicData>
        </a:graphic>
      </p:graphicFrame>
      <p:sp>
        <p:nvSpPr>
          <p:cNvPr id="7192" name="AutoShape 24"/>
          <p:cNvSpPr>
            <a:spLocks/>
          </p:cNvSpPr>
          <p:nvPr/>
        </p:nvSpPr>
        <p:spPr bwMode="auto">
          <a:xfrm rot="-5400000">
            <a:off x="4495800" y="484505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193" name="Object 25"/>
          <p:cNvGraphicFramePr>
            <a:graphicFrameLocks noChangeAspect="1"/>
          </p:cNvGraphicFramePr>
          <p:nvPr/>
        </p:nvGraphicFramePr>
        <p:xfrm>
          <a:off x="4384675" y="5389563"/>
          <a:ext cx="495300" cy="282575"/>
        </p:xfrm>
        <a:graphic>
          <a:graphicData uri="http://schemas.openxmlformats.org/presentationml/2006/ole">
            <p:oleObj spid="_x0000_s5129" name="Equation" r:id="rId11" imgW="266400" imgH="152280" progId="Equation.3">
              <p:embed/>
            </p:oleObj>
          </a:graphicData>
        </a:graphic>
      </p:graphicFrame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5105400" y="5348288"/>
            <a:ext cx="2127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Gibbs free energy</a:t>
            </a:r>
          </a:p>
        </p:txBody>
      </p:sp>
      <p:graphicFrame>
        <p:nvGraphicFramePr>
          <p:cNvPr id="7195" name="Object 27"/>
          <p:cNvGraphicFramePr>
            <a:graphicFrameLocks noChangeAspect="1"/>
          </p:cNvGraphicFramePr>
          <p:nvPr/>
        </p:nvGraphicFramePr>
        <p:xfrm>
          <a:off x="4114800" y="6248400"/>
          <a:ext cx="3490913" cy="282575"/>
        </p:xfrm>
        <a:graphic>
          <a:graphicData uri="http://schemas.openxmlformats.org/presentationml/2006/ole">
            <p:oleObj spid="_x0000_s5130" name="Equation" r:id="rId12" imgW="1879560" imgH="152280" progId="Equation.3">
              <p:embed/>
            </p:oleObj>
          </a:graphicData>
        </a:graphic>
      </p:graphicFrame>
      <p:sp>
        <p:nvSpPr>
          <p:cNvPr id="7196" name="AutoShape 28"/>
          <p:cNvSpPr>
            <a:spLocks noChangeArrowheads="1"/>
          </p:cNvSpPr>
          <p:nvPr/>
        </p:nvSpPr>
        <p:spPr bwMode="auto">
          <a:xfrm rot="10800000">
            <a:off x="6400800" y="1285875"/>
            <a:ext cx="1600200" cy="838200"/>
          </a:xfrm>
          <a:prstGeom prst="wedgeEllipseCallout">
            <a:avLst>
              <a:gd name="adj1" fmla="val 71528"/>
              <a:gd name="adj2" fmla="val 90718"/>
            </a:avLst>
          </a:prstGeom>
          <a:noFill/>
          <a:ln w="254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pPr algn="ctr"/>
            <a:endParaRPr lang="en-US"/>
          </a:p>
        </p:txBody>
      </p:sp>
      <p:sp>
        <p:nvSpPr>
          <p:cNvPr id="7197" name="AutoShape 29"/>
          <p:cNvSpPr>
            <a:spLocks noChangeArrowheads="1"/>
          </p:cNvSpPr>
          <p:nvPr/>
        </p:nvSpPr>
        <p:spPr bwMode="auto">
          <a:xfrm rot="9498291">
            <a:off x="4640263" y="1273175"/>
            <a:ext cx="685800" cy="762000"/>
          </a:xfrm>
          <a:prstGeom prst="wedgeEllipseCallout">
            <a:avLst>
              <a:gd name="adj1" fmla="val -182394"/>
              <a:gd name="adj2" fmla="val 33264"/>
            </a:avLst>
          </a:prstGeom>
          <a:noFill/>
          <a:ln w="254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pPr algn="ctr"/>
            <a:endParaRPr lang="en-US"/>
          </a:p>
        </p:txBody>
      </p:sp>
      <p:sp>
        <p:nvSpPr>
          <p:cNvPr id="7198" name="AutoShape 30"/>
          <p:cNvSpPr>
            <a:spLocks noChangeArrowheads="1"/>
          </p:cNvSpPr>
          <p:nvPr/>
        </p:nvSpPr>
        <p:spPr bwMode="auto">
          <a:xfrm rot="10800000">
            <a:off x="7086600" y="3810000"/>
            <a:ext cx="1905000" cy="762000"/>
          </a:xfrm>
          <a:prstGeom prst="wedgeEllipseCallout">
            <a:avLst>
              <a:gd name="adj1" fmla="val 89750"/>
              <a:gd name="adj2" fmla="val 56042"/>
            </a:avLst>
          </a:prstGeom>
          <a:noFill/>
          <a:ln w="254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pPr algn="ctr"/>
            <a:endParaRPr lang="en-US"/>
          </a:p>
        </p:txBody>
      </p:sp>
      <p:sp>
        <p:nvSpPr>
          <p:cNvPr id="7199" name="AutoShape 31"/>
          <p:cNvSpPr>
            <a:spLocks noChangeArrowheads="1"/>
          </p:cNvSpPr>
          <p:nvPr/>
        </p:nvSpPr>
        <p:spPr bwMode="auto">
          <a:xfrm rot="9498291">
            <a:off x="5241925" y="3859213"/>
            <a:ext cx="896938" cy="696912"/>
          </a:xfrm>
          <a:prstGeom prst="wedgeEllipseCallout">
            <a:avLst>
              <a:gd name="adj1" fmla="val -85218"/>
              <a:gd name="adj2" fmla="val 25792"/>
            </a:avLst>
          </a:prstGeom>
          <a:noFill/>
          <a:ln w="25400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rot="10800000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00"/>
                            </p:stCondLst>
                            <p:childTnLst>
                              <p:par>
                                <p:cTn id="1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0"/>
                            </p:stCondLst>
                            <p:childTnLst>
                              <p:par>
                                <p:cTn id="1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0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1" grpId="0" animBg="1"/>
      <p:bldP spid="7184" grpId="0" animBg="1"/>
      <p:bldP spid="7172" grpId="0" animBg="1"/>
      <p:bldP spid="7173" grpId="0"/>
      <p:bldP spid="7174" grpId="0"/>
      <p:bldP spid="7175" grpId="0" animBg="1"/>
      <p:bldP spid="7177" grpId="0" animBg="1"/>
      <p:bldP spid="7178" grpId="0"/>
      <p:bldP spid="7182" grpId="0" animBg="1"/>
      <p:bldP spid="7186" grpId="0"/>
      <p:bldP spid="7187" grpId="0"/>
      <p:bldP spid="7192" grpId="0" animBg="1"/>
      <p:bldP spid="7194" grpId="0"/>
      <p:bldP spid="7196" grpId="0" animBg="1"/>
      <p:bldP spid="7196" grpId="1" animBg="1"/>
      <p:bldP spid="7197" grpId="0" animBg="1"/>
      <p:bldP spid="7197" grpId="1" animBg="1"/>
      <p:bldP spid="7198" grpId="0" animBg="1"/>
      <p:bldP spid="7198" grpId="1" animBg="1"/>
      <p:bldP spid="7199" grpId="0" animBg="1"/>
      <p:bldP spid="719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5943600" y="2438400"/>
            <a:ext cx="19050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3733800" y="2438400"/>
            <a:ext cx="14478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19150" y="485775"/>
            <a:ext cx="4514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equilibrium thermodynamics and potentials</a:t>
            </a:r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 rot="-2632602">
            <a:off x="438150" y="561975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267200" y="1066800"/>
            <a:ext cx="476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complete knowledge of equilibrium properties</a:t>
            </a:r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 rot="-2632602">
            <a:off x="533400" y="18288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914400" y="1752600"/>
            <a:ext cx="4381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Consider Helmholtz free energy F=F(T,V)</a:t>
            </a:r>
          </a:p>
        </p:txBody>
      </p:sp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914400" y="2667000"/>
          <a:ext cx="2209800" cy="388938"/>
        </p:xfrm>
        <a:graphic>
          <a:graphicData uri="http://schemas.openxmlformats.org/presentationml/2006/ole">
            <p:oleObj spid="_x0000_s6146" name="Equation" r:id="rId4" imgW="939600" imgH="164880" progId="Equation.3">
              <p:embed/>
            </p:oleObj>
          </a:graphicData>
        </a:graphic>
      </p:graphicFrame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914400" y="2170113"/>
            <a:ext cx="1974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Differential reads:</a:t>
            </a:r>
          </a:p>
        </p:txBody>
      </p: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3352800" y="2786063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3886200" y="2546350"/>
          <a:ext cx="1066800" cy="631825"/>
        </p:xfrm>
        <a:graphic>
          <a:graphicData uri="http://schemas.openxmlformats.org/presentationml/2006/ole">
            <p:oleObj spid="_x0000_s6147" name="Equation" r:id="rId5" imgW="685800" imgH="406080" progId="Equation.3">
              <p:embed/>
            </p:oleObj>
          </a:graphicData>
        </a:graphic>
      </p:graphicFrame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257800" y="2703513"/>
            <a:ext cx="62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and </a:t>
            </a:r>
          </a:p>
        </p:txBody>
      </p:sp>
      <p:graphicFrame>
        <p:nvGraphicFramePr>
          <p:cNvPr id="8210" name="Object 18"/>
          <p:cNvGraphicFramePr>
            <a:graphicFrameLocks noChangeAspect="1"/>
          </p:cNvGraphicFramePr>
          <p:nvPr/>
        </p:nvGraphicFramePr>
        <p:xfrm>
          <a:off x="6230938" y="2579688"/>
          <a:ext cx="1084262" cy="631825"/>
        </p:xfrm>
        <a:graphic>
          <a:graphicData uri="http://schemas.openxmlformats.org/presentationml/2006/ole">
            <p:oleObj spid="_x0000_s6148" name="Equation" r:id="rId6" imgW="698400" imgH="406080" progId="Equation.3">
              <p:embed/>
            </p:oleObj>
          </a:graphicData>
        </a:graphic>
      </p:graphicFrame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3962400" y="3124200"/>
            <a:ext cx="971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Entropy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5943600" y="3200400"/>
            <a:ext cx="189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Equation of state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898525" y="3998913"/>
            <a:ext cx="4289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accent2"/>
                </a:solidFill>
              </a:rPr>
              <a:t>Response functions from 2</a:t>
            </a:r>
            <a:r>
              <a:rPr lang="en-US" baseline="30000">
                <a:solidFill>
                  <a:schemeClr val="accent2"/>
                </a:solidFill>
              </a:rPr>
              <a:t>nd</a:t>
            </a:r>
            <a:r>
              <a:rPr lang="en-US">
                <a:solidFill>
                  <a:schemeClr val="accent2"/>
                </a:solidFill>
              </a:rPr>
              <a:t> derivatives</a:t>
            </a:r>
            <a:r>
              <a:rPr lang="en-US"/>
              <a:t> </a:t>
            </a:r>
          </a:p>
        </p:txBody>
      </p:sp>
      <p:graphicFrame>
        <p:nvGraphicFramePr>
          <p:cNvPr id="8217" name="Object 25"/>
          <p:cNvGraphicFramePr>
            <a:graphicFrameLocks noChangeAspect="1"/>
          </p:cNvGraphicFramePr>
          <p:nvPr/>
        </p:nvGraphicFramePr>
        <p:xfrm>
          <a:off x="990600" y="4724400"/>
          <a:ext cx="1524000" cy="795338"/>
        </p:xfrm>
        <a:graphic>
          <a:graphicData uri="http://schemas.openxmlformats.org/presentationml/2006/ole">
            <p:oleObj spid="_x0000_s6149" name="Equation" r:id="rId7" imgW="825480" imgH="431640" progId="Equation.3">
              <p:embed/>
            </p:oleObj>
          </a:graphicData>
        </a:graphic>
      </p:graphicFrame>
      <p:graphicFrame>
        <p:nvGraphicFramePr>
          <p:cNvPr id="8218" name="Object 26"/>
          <p:cNvGraphicFramePr>
            <a:graphicFrameLocks noChangeAspect="1"/>
          </p:cNvGraphicFramePr>
          <p:nvPr/>
        </p:nvGraphicFramePr>
        <p:xfrm>
          <a:off x="2514600" y="4724400"/>
          <a:ext cx="1219200" cy="765175"/>
        </p:xfrm>
        <a:graphic>
          <a:graphicData uri="http://schemas.openxmlformats.org/presentationml/2006/ole">
            <p:oleObj spid="_x0000_s6150" name="Equation" r:id="rId8" imgW="749160" imgH="469800" progId="Equation.3">
              <p:embed/>
            </p:oleObj>
          </a:graphicData>
        </a:graphic>
      </p:graphicFrame>
      <p:graphicFrame>
        <p:nvGraphicFramePr>
          <p:cNvPr id="8219" name="Object 27"/>
          <p:cNvGraphicFramePr>
            <a:graphicFrameLocks noChangeAspect="1"/>
          </p:cNvGraphicFramePr>
          <p:nvPr/>
        </p:nvGraphicFramePr>
        <p:xfrm>
          <a:off x="947738" y="5715000"/>
          <a:ext cx="1490662" cy="681038"/>
        </p:xfrm>
        <a:graphic>
          <a:graphicData uri="http://schemas.openxmlformats.org/presentationml/2006/ole">
            <p:oleObj spid="_x0000_s6151" name="Equation" r:id="rId9" imgW="888840" imgH="406080" progId="Equation.3">
              <p:embed/>
            </p:oleObj>
          </a:graphicData>
        </a:graphic>
      </p:graphicFrame>
      <p:graphicFrame>
        <p:nvGraphicFramePr>
          <p:cNvPr id="8220" name="Object 28"/>
          <p:cNvGraphicFramePr>
            <a:graphicFrameLocks noChangeAspect="1"/>
          </p:cNvGraphicFramePr>
          <p:nvPr/>
        </p:nvGraphicFramePr>
        <p:xfrm>
          <a:off x="2495550" y="5703888"/>
          <a:ext cx="1260475" cy="785812"/>
        </p:xfrm>
        <a:graphic>
          <a:graphicData uri="http://schemas.openxmlformats.org/presentationml/2006/ole">
            <p:oleObj spid="_x0000_s6152" name="Equation" r:id="rId10" imgW="774360" imgH="482400" progId="Equation.DSMT4">
              <p:embed/>
            </p:oleObj>
          </a:graphicData>
        </a:graphic>
      </p:graphicFrame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3886200" y="5446713"/>
            <a:ext cx="56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and</a:t>
            </a:r>
          </a:p>
        </p:txBody>
      </p:sp>
      <p:graphicFrame>
        <p:nvGraphicFramePr>
          <p:cNvPr id="8222" name="Object 30"/>
          <p:cNvGraphicFramePr>
            <a:graphicFrameLocks noChangeAspect="1"/>
          </p:cNvGraphicFramePr>
          <p:nvPr/>
        </p:nvGraphicFramePr>
        <p:xfrm>
          <a:off x="4449763" y="5300663"/>
          <a:ext cx="2255837" cy="681037"/>
        </p:xfrm>
        <a:graphic>
          <a:graphicData uri="http://schemas.openxmlformats.org/presentationml/2006/ole">
            <p:oleObj spid="_x0000_s6153" name="Equation" r:id="rId11" imgW="1346040" imgH="406080" progId="Equation.3">
              <p:embed/>
            </p:oleObj>
          </a:graphicData>
        </a:graphic>
      </p:graphicFrame>
      <p:graphicFrame>
        <p:nvGraphicFramePr>
          <p:cNvPr id="8224" name="Object 32"/>
          <p:cNvGraphicFramePr>
            <a:graphicFrameLocks noChangeAspect="1"/>
          </p:cNvGraphicFramePr>
          <p:nvPr/>
        </p:nvGraphicFramePr>
        <p:xfrm>
          <a:off x="6705600" y="5257800"/>
          <a:ext cx="871538" cy="681038"/>
        </p:xfrm>
        <a:graphic>
          <a:graphicData uri="http://schemas.openxmlformats.org/presentationml/2006/ole">
            <p:oleObj spid="_x0000_s6154" name="Equation" r:id="rId12" imgW="520560" imgH="406080" progId="Equation.3">
              <p:embed/>
            </p:oleObj>
          </a:graphicData>
        </a:graphic>
      </p:graphicFrame>
      <p:graphicFrame>
        <p:nvGraphicFramePr>
          <p:cNvPr id="8225" name="Object 33"/>
          <p:cNvGraphicFramePr>
            <a:graphicFrameLocks noChangeAspect="1"/>
          </p:cNvGraphicFramePr>
          <p:nvPr/>
        </p:nvGraphicFramePr>
        <p:xfrm>
          <a:off x="7543800" y="5257800"/>
          <a:ext cx="935038" cy="638175"/>
        </p:xfrm>
        <a:graphic>
          <a:graphicData uri="http://schemas.openxmlformats.org/presentationml/2006/ole">
            <p:oleObj spid="_x0000_s6155" name="Equation" r:id="rId13" imgW="558720" imgH="380880" progId="Equation.3">
              <p:embed/>
            </p:oleObj>
          </a:graphicData>
        </a:graphic>
      </p:graphicFrame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7905750" y="6248400"/>
            <a:ext cx="552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etc.</a:t>
            </a:r>
          </a:p>
        </p:txBody>
      </p:sp>
      <p:sp>
        <p:nvSpPr>
          <p:cNvPr id="8227" name="AutoShape 35"/>
          <p:cNvSpPr>
            <a:spLocks noChangeArrowheads="1"/>
          </p:cNvSpPr>
          <p:nvPr/>
        </p:nvSpPr>
        <p:spPr bwMode="auto">
          <a:xfrm>
            <a:off x="3810000" y="1143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Rectangle 36"/>
          <p:cNvSpPr>
            <a:spLocks noChangeArrowheads="1"/>
          </p:cNvSpPr>
          <p:nvPr/>
        </p:nvSpPr>
        <p:spPr bwMode="auto">
          <a:xfrm>
            <a:off x="914400" y="1066800"/>
            <a:ext cx="278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thermodynamics potential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8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4" grpId="0" animBg="1"/>
      <p:bldP spid="8211" grpId="0" animBg="1"/>
      <p:bldP spid="8196" grpId="0"/>
      <p:bldP spid="8198" grpId="0" animBg="1"/>
      <p:bldP spid="8199" grpId="0"/>
      <p:bldP spid="8203" grpId="0" animBg="1"/>
      <p:bldP spid="8204" grpId="0"/>
      <p:bldP spid="8206" grpId="0"/>
      <p:bldP spid="8207" grpId="0" animBg="1"/>
      <p:bldP spid="8209" grpId="0"/>
      <p:bldP spid="8213" grpId="0"/>
      <p:bldP spid="8215" grpId="0"/>
      <p:bldP spid="8216" grpId="0"/>
      <p:bldP spid="8221" grpId="0"/>
      <p:bldP spid="8226" grpId="0"/>
      <p:bldP spid="8227" grpId="0" animBg="1"/>
      <p:bldP spid="82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581400" y="3505200"/>
            <a:ext cx="2286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743200" y="304800"/>
            <a:ext cx="3581400" cy="914400"/>
            <a:chOff x="1344" y="192"/>
            <a:chExt cx="2256" cy="576"/>
          </a:xfrm>
        </p:grpSpPr>
        <p:sp>
          <p:nvSpPr>
            <p:cNvPr id="7183" name="Rectangle 4"/>
            <p:cNvSpPr>
              <a:spLocks noChangeArrowheads="1"/>
            </p:cNvSpPr>
            <p:nvPr/>
          </p:nvSpPr>
          <p:spPr bwMode="auto">
            <a:xfrm>
              <a:off x="1344" y="192"/>
              <a:ext cx="2256" cy="57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184" name="Text Box 5"/>
            <p:cNvSpPr txBox="1">
              <a:spLocks noChangeArrowheads="1"/>
            </p:cNvSpPr>
            <p:nvPr/>
          </p:nvSpPr>
          <p:spPr bwMode="auto">
            <a:xfrm>
              <a:off x="1814" y="343"/>
              <a:ext cx="1438" cy="4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="1"/>
                <a:t>Maxwell relations</a:t>
              </a:r>
            </a:p>
            <a:p>
              <a:endParaRPr lang="en-US"/>
            </a:p>
          </p:txBody>
        </p:sp>
      </p:grp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57200" y="1447800"/>
          <a:ext cx="2209800" cy="388938"/>
        </p:xfrm>
        <a:graphic>
          <a:graphicData uri="http://schemas.openxmlformats.org/presentationml/2006/ole">
            <p:oleObj spid="_x0000_s7170" name="Equation" r:id="rId4" imgW="939600" imgH="164880" progId="Equation.3">
              <p:embed/>
            </p:oleObj>
          </a:graphicData>
        </a:graphic>
      </p:graphicFrame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830513" y="1479550"/>
            <a:ext cx="3721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differential of the function F=F(T,V)</a:t>
            </a: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533400" y="2286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066800" y="2209800"/>
            <a:ext cx="272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dF is an exact differential</a:t>
            </a:r>
          </a:p>
        </p:txBody>
      </p:sp>
      <p:sp>
        <p:nvSpPr>
          <p:cNvPr id="13323" name="AutoShape 11"/>
          <p:cNvSpPr>
            <a:spLocks noChangeArrowheads="1"/>
          </p:cNvSpPr>
          <p:nvPr/>
        </p:nvSpPr>
        <p:spPr bwMode="auto">
          <a:xfrm>
            <a:off x="542925" y="28956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3063875" y="2667000"/>
          <a:ext cx="3265488" cy="682625"/>
        </p:xfrm>
        <a:graphic>
          <a:graphicData uri="http://schemas.openxmlformats.org/presentationml/2006/ole">
            <p:oleObj spid="_x0000_s7171" name="Equation" r:id="rId5" imgW="2006280" imgH="419040" progId="Equation.3">
              <p:embed/>
            </p:oleObj>
          </a:graphicData>
        </a:graphic>
      </p:graphicFrame>
      <p:sp>
        <p:nvSpPr>
          <p:cNvPr id="13325" name="AutoShape 13"/>
          <p:cNvSpPr>
            <a:spLocks noChangeArrowheads="1"/>
          </p:cNvSpPr>
          <p:nvPr/>
        </p:nvSpPr>
        <p:spPr bwMode="auto">
          <a:xfrm>
            <a:off x="565150" y="38100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3962400" y="3581400"/>
          <a:ext cx="1530350" cy="661988"/>
        </p:xfrm>
        <a:graphic>
          <a:graphicData uri="http://schemas.openxmlformats.org/presentationml/2006/ole">
            <p:oleObj spid="_x0000_s7172" name="Equation" r:id="rId6" imgW="939600" imgH="406080" progId="Equation.3">
              <p:embed/>
            </p:oleObj>
          </a:graphicData>
        </a:graphic>
      </p:graphicFrame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609600" y="5105400"/>
            <a:ext cx="8153400" cy="1143000"/>
            <a:chOff x="288" y="3216"/>
            <a:chExt cx="5136" cy="720"/>
          </a:xfrm>
        </p:grpSpPr>
        <p:sp>
          <p:nvSpPr>
            <p:cNvPr id="7181" name="Rectangle 17"/>
            <p:cNvSpPr>
              <a:spLocks noChangeArrowheads="1"/>
            </p:cNvSpPr>
            <p:nvPr/>
          </p:nvSpPr>
          <p:spPr bwMode="auto">
            <a:xfrm>
              <a:off x="288" y="3216"/>
              <a:ext cx="5136" cy="72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2" name="Text Box 16"/>
            <p:cNvSpPr txBox="1">
              <a:spLocks noChangeArrowheads="1"/>
            </p:cNvSpPr>
            <p:nvPr/>
          </p:nvSpPr>
          <p:spPr bwMode="auto">
            <a:xfrm>
              <a:off x="420" y="3340"/>
              <a:ext cx="466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In general: relations which follow from the exactness of the differentials </a:t>
              </a:r>
            </a:p>
            <a:p>
              <a:r>
                <a:rPr lang="en-US"/>
                <a:t>                  of thermodynamic potentials are called </a:t>
              </a:r>
              <a:r>
                <a:rPr lang="en-US" b="1">
                  <a:solidFill>
                    <a:srgbClr val="FF0000"/>
                  </a:solidFill>
                </a:rPr>
                <a:t>Maxwell relations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7" grpId="0" animBg="1"/>
      <p:bldP spid="13320" grpId="0"/>
      <p:bldP spid="13321" grpId="0" animBg="1"/>
      <p:bldP spid="13322" grpId="0"/>
      <p:bldP spid="13323" grpId="0" animBg="1"/>
      <p:bldP spid="133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7" name="Rectangle 51" descr="Wide upward diagonal"/>
          <p:cNvSpPr>
            <a:spLocks noChangeArrowheads="1"/>
          </p:cNvSpPr>
          <p:nvPr/>
        </p:nvSpPr>
        <p:spPr bwMode="auto">
          <a:xfrm>
            <a:off x="685800" y="3962400"/>
            <a:ext cx="3810000" cy="27432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804863" y="4114800"/>
            <a:ext cx="3581400" cy="24685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System</a:t>
            </a:r>
          </a:p>
          <a:p>
            <a:pPr algn="ctr"/>
            <a:r>
              <a:rPr lang="en-US">
                <a:sym typeface="Symbol" pitchFamily="18" charset="2"/>
              </a:rPr>
              <a:t></a:t>
            </a:r>
          </a:p>
          <a:p>
            <a:pPr algn="ctr"/>
            <a:endParaRPr lang="en-US">
              <a:sym typeface="Symbol" pitchFamily="18" charset="2"/>
            </a:endParaRPr>
          </a:p>
          <a:p>
            <a:pPr algn="ctr"/>
            <a:endParaRPr lang="en-US">
              <a:sym typeface="Symbol" pitchFamily="18" charset="2"/>
            </a:endParaRP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1262063" y="5572125"/>
            <a:ext cx="2743200" cy="762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  <a:p>
            <a:pPr algn="ctr"/>
            <a:r>
              <a:rPr lang="en-US" b="1"/>
              <a:t>Heat Reservoir R</a:t>
            </a:r>
          </a:p>
        </p:txBody>
      </p:sp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1447800" y="304800"/>
            <a:ext cx="6172200" cy="647700"/>
            <a:chOff x="768" y="192"/>
            <a:chExt cx="3888" cy="408"/>
          </a:xfrm>
        </p:grpSpPr>
        <p:sp>
          <p:nvSpPr>
            <p:cNvPr id="10285" name="Rectangle 5"/>
            <p:cNvSpPr>
              <a:spLocks noChangeArrowheads="1"/>
            </p:cNvSpPr>
            <p:nvPr/>
          </p:nvSpPr>
          <p:spPr bwMode="auto">
            <a:xfrm>
              <a:off x="768" y="192"/>
              <a:ext cx="3888" cy="408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6" name="Text Box 6"/>
            <p:cNvSpPr txBox="1">
              <a:spLocks noChangeArrowheads="1"/>
            </p:cNvSpPr>
            <p:nvPr/>
          </p:nvSpPr>
          <p:spPr bwMode="auto">
            <a:xfrm>
              <a:off x="1008" y="234"/>
              <a:ext cx="343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chemeClr val="bg1"/>
                  </a:solidFill>
                </a:rPr>
                <a:t>Systems in Contact with  Reservoirs</a:t>
              </a:r>
            </a:p>
          </p:txBody>
        </p:sp>
      </p:grp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685800" y="1295400"/>
            <a:ext cx="6384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Entropy statement of 2</a:t>
            </a:r>
            <a:r>
              <a:rPr lang="en-US" baseline="30000"/>
              <a:t>nd</a:t>
            </a:r>
            <a:r>
              <a:rPr lang="en-US"/>
              <a:t> law: entropy always increased in an </a:t>
            </a:r>
          </a:p>
          <a:p>
            <a:r>
              <a:rPr lang="en-US"/>
              <a:t>                                                adiabatically isolated system</a:t>
            </a:r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 rot="-2632602">
            <a:off x="304800" y="13716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28600" y="2286000"/>
            <a:ext cx="841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What can we say about evolution of systems which are not adiabatically isolated  </a:t>
            </a:r>
          </a:p>
        </p:txBody>
      </p:sp>
      <p:pic>
        <p:nvPicPr>
          <p:cNvPr id="14347" name="Picture 11" descr="Question mark with shadow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53425" y="2181225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0" name="Oval 14"/>
          <p:cNvSpPr>
            <a:spLocks noChangeArrowheads="1"/>
          </p:cNvSpPr>
          <p:nvPr/>
        </p:nvSpPr>
        <p:spPr bwMode="auto">
          <a:xfrm rot="-2632602">
            <a:off x="409575" y="3000375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3" name="Group 73"/>
          <p:cNvGrpSpPr>
            <a:grpSpLocks/>
          </p:cNvGrpSpPr>
          <p:nvPr/>
        </p:nvGrpSpPr>
        <p:grpSpPr bwMode="auto">
          <a:xfrm>
            <a:off x="2068513" y="4297363"/>
            <a:ext cx="1143000" cy="1274762"/>
            <a:chOff x="1303" y="2707"/>
            <a:chExt cx="720" cy="803"/>
          </a:xfrm>
        </p:grpSpPr>
        <p:sp>
          <p:nvSpPr>
            <p:cNvPr id="10280" name="Rectangle 16"/>
            <p:cNvSpPr>
              <a:spLocks noChangeArrowheads="1"/>
            </p:cNvSpPr>
            <p:nvPr/>
          </p:nvSpPr>
          <p:spPr bwMode="auto">
            <a:xfrm rot="-5400000">
              <a:off x="1615" y="2491"/>
              <a:ext cx="96" cy="720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81" name="Group 17"/>
            <p:cNvGrpSpPr>
              <a:grpSpLocks/>
            </p:cNvGrpSpPr>
            <p:nvPr/>
          </p:nvGrpSpPr>
          <p:grpSpPr bwMode="auto">
            <a:xfrm rot="-5400000">
              <a:off x="1261" y="2749"/>
              <a:ext cx="803" cy="720"/>
              <a:chOff x="1008" y="2208"/>
              <a:chExt cx="1536" cy="720"/>
            </a:xfrm>
          </p:grpSpPr>
          <p:sp>
            <p:nvSpPr>
              <p:cNvPr id="10282" name="Line 18"/>
              <p:cNvSpPr>
                <a:spLocks noChangeShapeType="1"/>
              </p:cNvSpPr>
              <p:nvPr/>
            </p:nvSpPr>
            <p:spPr bwMode="auto">
              <a:xfrm>
                <a:off x="1022" y="2208"/>
                <a:ext cx="0" cy="720"/>
              </a:xfrm>
              <a:prstGeom prst="line">
                <a:avLst/>
              </a:prstGeom>
              <a:noFill/>
              <a:ln w="635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3" name="Line 19"/>
              <p:cNvSpPr>
                <a:spLocks noChangeShapeType="1"/>
              </p:cNvSpPr>
              <p:nvPr/>
            </p:nvSpPr>
            <p:spPr bwMode="auto">
              <a:xfrm>
                <a:off x="1008" y="2208"/>
                <a:ext cx="1536" cy="0"/>
              </a:xfrm>
              <a:prstGeom prst="line">
                <a:avLst/>
              </a:prstGeom>
              <a:noFill/>
              <a:ln w="635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4" name="Line 20"/>
              <p:cNvSpPr>
                <a:spLocks noChangeShapeType="1"/>
              </p:cNvSpPr>
              <p:nvPr/>
            </p:nvSpPr>
            <p:spPr bwMode="auto">
              <a:xfrm>
                <a:off x="1008" y="2928"/>
                <a:ext cx="1536" cy="0"/>
              </a:xfrm>
              <a:prstGeom prst="line">
                <a:avLst/>
              </a:prstGeom>
              <a:noFill/>
              <a:ln w="635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56" name="Text Box 26"/>
          <p:cNvSpPr txBox="1">
            <a:spLocks noChangeArrowheads="1"/>
          </p:cNvSpPr>
          <p:nvPr/>
        </p:nvSpPr>
        <p:spPr bwMode="auto">
          <a:xfrm>
            <a:off x="2089150" y="5589588"/>
            <a:ext cx="1235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chemeClr val="bg1"/>
                </a:solidFill>
              </a:rPr>
              <a:t>T=const.</a:t>
            </a:r>
          </a:p>
        </p:txBody>
      </p:sp>
      <p:grpSp>
        <p:nvGrpSpPr>
          <p:cNvPr id="5" name="Group 75"/>
          <p:cNvGrpSpPr>
            <a:grpSpLocks/>
          </p:cNvGrpSpPr>
          <p:nvPr/>
        </p:nvGrpSpPr>
        <p:grpSpPr bwMode="auto">
          <a:xfrm>
            <a:off x="2393950" y="3276600"/>
            <a:ext cx="488950" cy="1173163"/>
            <a:chOff x="1508" y="2064"/>
            <a:chExt cx="308" cy="739"/>
          </a:xfrm>
        </p:grpSpPr>
        <p:graphicFrame>
          <p:nvGraphicFramePr>
            <p:cNvPr id="10245" name="Object 38"/>
            <p:cNvGraphicFramePr>
              <a:graphicFrameLocks noChangeAspect="1"/>
            </p:cNvGraphicFramePr>
            <p:nvPr/>
          </p:nvGraphicFramePr>
          <p:xfrm>
            <a:off x="1508" y="2064"/>
            <a:ext cx="308" cy="451"/>
          </p:xfrm>
          <a:graphic>
            <a:graphicData uri="http://schemas.openxmlformats.org/presentationml/2006/ole">
              <p:oleObj spid="_x0000_s10245" name="Photo Editor Photo" r:id="rId5" imgW="1123810" imgH="1647619" progId="MSPhotoEd.3">
                <p:embed/>
              </p:oleObj>
            </a:graphicData>
          </a:graphic>
        </p:graphicFrame>
        <p:grpSp>
          <p:nvGrpSpPr>
            <p:cNvPr id="10275" name="Group 31"/>
            <p:cNvGrpSpPr>
              <a:grpSpLocks/>
            </p:cNvGrpSpPr>
            <p:nvPr/>
          </p:nvGrpSpPr>
          <p:grpSpPr bwMode="auto">
            <a:xfrm rot="-5400000">
              <a:off x="1481" y="2563"/>
              <a:ext cx="336" cy="144"/>
              <a:chOff x="1344" y="2572"/>
              <a:chExt cx="960" cy="184"/>
            </a:xfrm>
          </p:grpSpPr>
          <p:sp>
            <p:nvSpPr>
              <p:cNvPr id="10277" name="Line 32"/>
              <p:cNvSpPr>
                <a:spLocks noChangeShapeType="1"/>
              </p:cNvSpPr>
              <p:nvPr/>
            </p:nvSpPr>
            <p:spPr bwMode="auto">
              <a:xfrm>
                <a:off x="1344" y="2572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8" name="Line 33"/>
              <p:cNvSpPr>
                <a:spLocks noChangeShapeType="1"/>
              </p:cNvSpPr>
              <p:nvPr/>
            </p:nvSpPr>
            <p:spPr bwMode="auto">
              <a:xfrm flipV="1">
                <a:off x="1344" y="270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9" name="Rectangle 34"/>
              <p:cNvSpPr>
                <a:spLocks noChangeArrowheads="1"/>
              </p:cNvSpPr>
              <p:nvPr/>
            </p:nvSpPr>
            <p:spPr bwMode="auto">
              <a:xfrm>
                <a:off x="1392" y="2616"/>
                <a:ext cx="912" cy="9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76" name="Line 35"/>
            <p:cNvSpPr>
              <a:spLocks noChangeShapeType="1"/>
            </p:cNvSpPr>
            <p:nvPr/>
          </p:nvSpPr>
          <p:spPr bwMode="auto">
            <a:xfrm>
              <a:off x="1515" y="2467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88" name="Line 52"/>
          <p:cNvSpPr>
            <a:spLocks noChangeShapeType="1"/>
          </p:cNvSpPr>
          <p:nvPr/>
        </p:nvSpPr>
        <p:spPr bwMode="auto">
          <a:xfrm flipH="1">
            <a:off x="3700463" y="36576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4141788" y="3465513"/>
            <a:ext cx="1555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adiabatic wall</a:t>
            </a:r>
          </a:p>
        </p:txBody>
      </p:sp>
      <p:grpSp>
        <p:nvGrpSpPr>
          <p:cNvPr id="7" name="Group 57"/>
          <p:cNvGrpSpPr>
            <a:grpSpLocks/>
          </p:cNvGrpSpPr>
          <p:nvPr/>
        </p:nvGrpSpPr>
        <p:grpSpPr bwMode="auto">
          <a:xfrm>
            <a:off x="2819400" y="2616200"/>
            <a:ext cx="4305300" cy="3327400"/>
            <a:chOff x="1776" y="1648"/>
            <a:chExt cx="2712" cy="2096"/>
          </a:xfrm>
        </p:grpSpPr>
        <p:sp>
          <p:nvSpPr>
            <p:cNvPr id="10273" name="AutoShape 54"/>
            <p:cNvSpPr>
              <a:spLocks noChangeArrowheads="1"/>
            </p:cNvSpPr>
            <p:nvPr/>
          </p:nvSpPr>
          <p:spPr bwMode="auto">
            <a:xfrm>
              <a:off x="1776" y="1776"/>
              <a:ext cx="1392" cy="336"/>
            </a:xfrm>
            <a:prstGeom prst="wedgeEllipseCallout">
              <a:avLst>
                <a:gd name="adj1" fmla="val 45690"/>
                <a:gd name="adj2" fmla="val -625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274" name="Freeform 56"/>
            <p:cNvSpPr>
              <a:spLocks/>
            </p:cNvSpPr>
            <p:nvPr/>
          </p:nvSpPr>
          <p:spPr bwMode="auto">
            <a:xfrm>
              <a:off x="2496" y="1648"/>
              <a:ext cx="1992" cy="2096"/>
            </a:xfrm>
            <a:custGeom>
              <a:avLst/>
              <a:gdLst>
                <a:gd name="T0" fmla="*/ 480 w 1992"/>
                <a:gd name="T1" fmla="*/ 128 h 2096"/>
                <a:gd name="T2" fmla="*/ 768 w 1992"/>
                <a:gd name="T3" fmla="*/ 32 h 2096"/>
                <a:gd name="T4" fmla="*/ 1056 w 1992"/>
                <a:gd name="T5" fmla="*/ 32 h 2096"/>
                <a:gd name="T6" fmla="*/ 1872 w 1992"/>
                <a:gd name="T7" fmla="*/ 224 h 2096"/>
                <a:gd name="T8" fmla="*/ 1680 w 1992"/>
                <a:gd name="T9" fmla="*/ 1136 h 2096"/>
                <a:gd name="T10" fmla="*/ 0 w 1992"/>
                <a:gd name="T11" fmla="*/ 2096 h 20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92"/>
                <a:gd name="T19" fmla="*/ 0 h 2096"/>
                <a:gd name="T20" fmla="*/ 1992 w 1992"/>
                <a:gd name="T21" fmla="*/ 2096 h 20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92" h="2096">
                  <a:moveTo>
                    <a:pt x="480" y="128"/>
                  </a:moveTo>
                  <a:cubicBezTo>
                    <a:pt x="576" y="88"/>
                    <a:pt x="672" y="48"/>
                    <a:pt x="768" y="32"/>
                  </a:cubicBezTo>
                  <a:cubicBezTo>
                    <a:pt x="864" y="16"/>
                    <a:pt x="872" y="0"/>
                    <a:pt x="1056" y="32"/>
                  </a:cubicBezTo>
                  <a:cubicBezTo>
                    <a:pt x="1240" y="64"/>
                    <a:pt x="1768" y="40"/>
                    <a:pt x="1872" y="224"/>
                  </a:cubicBezTo>
                  <a:cubicBezTo>
                    <a:pt x="1976" y="408"/>
                    <a:pt x="1992" y="824"/>
                    <a:pt x="1680" y="1136"/>
                  </a:cubicBezTo>
                  <a:cubicBezTo>
                    <a:pt x="1368" y="1448"/>
                    <a:pt x="684" y="1772"/>
                    <a:pt x="0" y="2096"/>
                  </a:cubicBezTo>
                </a:path>
              </a:pathLst>
            </a:custGeom>
            <a:noFill/>
            <a:ln w="635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74"/>
          <p:cNvGrpSpPr>
            <a:grpSpLocks/>
          </p:cNvGrpSpPr>
          <p:nvPr/>
        </p:nvGrpSpPr>
        <p:grpSpPr bwMode="auto">
          <a:xfrm>
            <a:off x="2819400" y="2895600"/>
            <a:ext cx="3657600" cy="635000"/>
            <a:chOff x="1776" y="1824"/>
            <a:chExt cx="2304" cy="400"/>
          </a:xfrm>
        </p:grpSpPr>
        <p:sp>
          <p:nvSpPr>
            <p:cNvPr id="10271" name="AutoShape 58"/>
            <p:cNvSpPr>
              <a:spLocks noChangeArrowheads="1"/>
            </p:cNvSpPr>
            <p:nvPr/>
          </p:nvSpPr>
          <p:spPr bwMode="auto">
            <a:xfrm>
              <a:off x="3408" y="1824"/>
              <a:ext cx="672" cy="288"/>
            </a:xfrm>
            <a:prstGeom prst="wedgeRoundRectCallout">
              <a:avLst>
                <a:gd name="adj1" fmla="val -43750"/>
                <a:gd name="adj2" fmla="val 70000"/>
                <a:gd name="adj3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0272" name="Freeform 59"/>
            <p:cNvSpPr>
              <a:spLocks/>
            </p:cNvSpPr>
            <p:nvPr/>
          </p:nvSpPr>
          <p:spPr bwMode="auto">
            <a:xfrm>
              <a:off x="1776" y="2112"/>
              <a:ext cx="1776" cy="112"/>
            </a:xfrm>
            <a:custGeom>
              <a:avLst/>
              <a:gdLst>
                <a:gd name="T0" fmla="*/ 1776 w 1776"/>
                <a:gd name="T1" fmla="*/ 0 h 112"/>
                <a:gd name="T2" fmla="*/ 1584 w 1776"/>
                <a:gd name="T3" fmla="*/ 96 h 112"/>
                <a:gd name="T4" fmla="*/ 1152 w 1776"/>
                <a:gd name="T5" fmla="*/ 96 h 112"/>
                <a:gd name="T6" fmla="*/ 0 w 1776"/>
                <a:gd name="T7" fmla="*/ 96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76"/>
                <a:gd name="T13" fmla="*/ 0 h 112"/>
                <a:gd name="T14" fmla="*/ 1776 w 1776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76" h="112">
                  <a:moveTo>
                    <a:pt x="1776" y="0"/>
                  </a:moveTo>
                  <a:cubicBezTo>
                    <a:pt x="1732" y="40"/>
                    <a:pt x="1688" y="80"/>
                    <a:pt x="1584" y="96"/>
                  </a:cubicBezTo>
                  <a:cubicBezTo>
                    <a:pt x="1480" y="112"/>
                    <a:pt x="1416" y="96"/>
                    <a:pt x="1152" y="96"/>
                  </a:cubicBezTo>
                  <a:cubicBezTo>
                    <a:pt x="888" y="96"/>
                    <a:pt x="444" y="96"/>
                    <a:pt x="0" y="96"/>
                  </a:cubicBezTo>
                </a:path>
              </a:pathLst>
            </a:custGeom>
            <a:noFill/>
            <a:ln w="63500">
              <a:solidFill>
                <a:schemeClr val="accent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98" name="Oval 62"/>
          <p:cNvSpPr>
            <a:spLocks noChangeArrowheads="1"/>
          </p:cNvSpPr>
          <p:nvPr/>
        </p:nvSpPr>
        <p:spPr bwMode="auto">
          <a:xfrm rot="-2632602">
            <a:off x="4800600" y="40386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99" name="Text Box 63"/>
          <p:cNvSpPr txBox="1">
            <a:spLocks noChangeArrowheads="1"/>
          </p:cNvSpPr>
          <p:nvPr/>
        </p:nvSpPr>
        <p:spPr bwMode="auto">
          <a:xfrm>
            <a:off x="5181600" y="3963988"/>
            <a:ext cx="3443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ym typeface="Symbol" pitchFamily="18" charset="2"/>
              </a:rPr>
              <a:t> changes from initial state with </a:t>
            </a:r>
          </a:p>
        </p:txBody>
      </p:sp>
      <p:graphicFrame>
        <p:nvGraphicFramePr>
          <p:cNvPr id="14400" name="Object 64"/>
          <p:cNvGraphicFramePr>
            <a:graphicFrameLocks noChangeAspect="1"/>
          </p:cNvGraphicFramePr>
          <p:nvPr/>
        </p:nvGraphicFramePr>
        <p:xfrm>
          <a:off x="5257800" y="4419600"/>
          <a:ext cx="2170113" cy="354013"/>
        </p:xfrm>
        <a:graphic>
          <a:graphicData uri="http://schemas.openxmlformats.org/presentationml/2006/ole">
            <p:oleObj spid="_x0000_s10242" name="Equation" r:id="rId6" imgW="1168200" imgH="190440" progId="Equation.3">
              <p:embed/>
            </p:oleObj>
          </a:graphicData>
        </a:graphic>
      </p:graphicFrame>
      <p:sp>
        <p:nvSpPr>
          <p:cNvPr id="14401" name="Text Box 65"/>
          <p:cNvSpPr txBox="1">
            <a:spLocks noChangeArrowheads="1"/>
          </p:cNvSpPr>
          <p:nvPr/>
        </p:nvSpPr>
        <p:spPr bwMode="auto">
          <a:xfrm>
            <a:off x="5791200" y="4837113"/>
            <a:ext cx="1885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to final state with</a:t>
            </a:r>
          </a:p>
        </p:txBody>
      </p:sp>
      <p:graphicFrame>
        <p:nvGraphicFramePr>
          <p:cNvPr id="14402" name="Object 66"/>
          <p:cNvGraphicFramePr>
            <a:graphicFrameLocks noChangeAspect="1"/>
          </p:cNvGraphicFramePr>
          <p:nvPr/>
        </p:nvGraphicFramePr>
        <p:xfrm>
          <a:off x="5308600" y="5208588"/>
          <a:ext cx="2146300" cy="354012"/>
        </p:xfrm>
        <a:graphic>
          <a:graphicData uri="http://schemas.openxmlformats.org/presentationml/2006/ole">
            <p:oleObj spid="_x0000_s10243" name="Equation" r:id="rId7" imgW="1155600" imgH="190440" progId="Equation.3">
              <p:embed/>
            </p:oleObj>
          </a:graphicData>
        </a:graphic>
      </p:graphicFrame>
      <p:sp>
        <p:nvSpPr>
          <p:cNvPr id="14403" name="AutoShape 67"/>
          <p:cNvSpPr>
            <a:spLocks noChangeArrowheads="1"/>
          </p:cNvSpPr>
          <p:nvPr/>
        </p:nvSpPr>
        <p:spPr bwMode="auto">
          <a:xfrm>
            <a:off x="4800600" y="58674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404" name="Object 68"/>
          <p:cNvGraphicFramePr>
            <a:graphicFrameLocks noChangeAspect="1"/>
          </p:cNvGraphicFramePr>
          <p:nvPr/>
        </p:nvGraphicFramePr>
        <p:xfrm>
          <a:off x="5326063" y="5818188"/>
          <a:ext cx="3349625" cy="354012"/>
        </p:xfrm>
        <a:graphic>
          <a:graphicData uri="http://schemas.openxmlformats.org/presentationml/2006/ole">
            <p:oleObj spid="_x0000_s10244" name="Equation" r:id="rId8" imgW="1803240" imgH="190440" progId="Equation.3">
              <p:embed/>
            </p:oleObj>
          </a:graphicData>
        </a:graphic>
      </p:graphicFrame>
      <p:sp>
        <p:nvSpPr>
          <p:cNvPr id="14405" name="Line 69"/>
          <p:cNvSpPr>
            <a:spLocks noChangeShapeType="1"/>
          </p:cNvSpPr>
          <p:nvPr/>
        </p:nvSpPr>
        <p:spPr bwMode="auto">
          <a:xfrm flipV="1">
            <a:off x="7608888" y="6161088"/>
            <a:ext cx="0" cy="3048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06" name="Line 70"/>
          <p:cNvSpPr>
            <a:spLocks noChangeShapeType="1"/>
          </p:cNvSpPr>
          <p:nvPr/>
        </p:nvSpPr>
        <p:spPr bwMode="auto">
          <a:xfrm flipV="1">
            <a:off x="8229600" y="6172200"/>
            <a:ext cx="0" cy="304800"/>
          </a:xfrm>
          <a:prstGeom prst="line">
            <a:avLst/>
          </a:prstGeom>
          <a:noFill/>
          <a:ln w="635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07" name="Line 71"/>
          <p:cNvSpPr>
            <a:spLocks noChangeShapeType="1"/>
          </p:cNvSpPr>
          <p:nvPr/>
        </p:nvSpPr>
        <p:spPr bwMode="auto">
          <a:xfrm flipH="1">
            <a:off x="5486400" y="6477000"/>
            <a:ext cx="2743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8" name="Text Box 72"/>
          <p:cNvSpPr txBox="1">
            <a:spLocks noChangeArrowheads="1"/>
          </p:cNvSpPr>
          <p:nvPr/>
        </p:nvSpPr>
        <p:spPr bwMode="auto">
          <a:xfrm>
            <a:off x="5380038" y="6216650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remain constant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85800" y="2895600"/>
            <a:ext cx="5759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Consider system at constant temperature and pressure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1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1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1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44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4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4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4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500"/>
                                        <p:tgtEl>
                                          <p:spTgt spid="1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4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4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4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4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14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000"/>
                            </p:stCondLst>
                            <p:childTnLst>
                              <p:par>
                                <p:cTn id="1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5" dur="500"/>
                                        <p:tgtEl>
                                          <p:spTgt spid="14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87" grpId="0" animBg="1"/>
      <p:bldP spid="14386" grpId="0" animBg="1"/>
      <p:bldP spid="14384" grpId="0" animBg="1"/>
      <p:bldP spid="14344" grpId="0"/>
      <p:bldP spid="14345" grpId="0" animBg="1"/>
      <p:bldP spid="14346" grpId="0"/>
      <p:bldP spid="14350" grpId="0" animBg="1"/>
      <p:bldP spid="14388" grpId="0" animBg="1"/>
      <p:bldP spid="14389" grpId="0"/>
      <p:bldP spid="14398" grpId="0" animBg="1"/>
      <p:bldP spid="14399" grpId="0"/>
      <p:bldP spid="14401" grpId="0"/>
      <p:bldP spid="14403" grpId="0" animBg="1"/>
      <p:bldP spid="14405" grpId="0" animBg="1"/>
      <p:bldP spid="14406" grpId="0" animBg="1"/>
      <p:bldP spid="14407" grpId="0" animBg="1"/>
      <p:bldP spid="14408" grpId="0"/>
      <p:bldP spid="143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066800" y="598488"/>
          <a:ext cx="2265363" cy="282575"/>
        </p:xfrm>
        <a:graphic>
          <a:graphicData uri="http://schemas.openxmlformats.org/presentationml/2006/ole">
            <p:oleObj spid="_x0000_s11266" name="Equation" r:id="rId4" imgW="1218960" imgH="152280" progId="Equation.3">
              <p:embed/>
            </p:oleObj>
          </a:graphicData>
        </a:graphic>
      </p:graphicFrame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04800" y="533400"/>
            <a:ext cx="717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From</a:t>
            </a: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3505200" y="631825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3946525" y="533400"/>
            <a:ext cx="2300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Entropy change of </a:t>
            </a:r>
            <a:r>
              <a:rPr lang="en-US">
                <a:sym typeface="Symbol" pitchFamily="18" charset="2"/>
              </a:rPr>
              <a:t>:</a:t>
            </a:r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6400800" y="403225"/>
          <a:ext cx="2171700" cy="636588"/>
        </p:xfrm>
        <a:graphic>
          <a:graphicData uri="http://schemas.openxmlformats.org/presentationml/2006/ole">
            <p:oleObj spid="_x0000_s11267" name="Equation" r:id="rId5" imgW="1168200" imgH="342720" progId="Equation.3">
              <p:embed/>
            </p:oleObj>
          </a:graphicData>
        </a:graphic>
      </p:graphicFrame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81000" y="1984375"/>
            <a:ext cx="1784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Entropy change</a:t>
            </a:r>
            <a:endParaRPr lang="en-US">
              <a:sym typeface="Symbol" pitchFamily="18" charset="2"/>
            </a:endParaRP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65125" y="1331913"/>
            <a:ext cx="372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Aim: Find the total entropy change </a:t>
            </a:r>
          </a:p>
        </p:txBody>
      </p:sp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4113213" y="1349375"/>
          <a:ext cx="1770062" cy="352425"/>
        </p:xfrm>
        <a:graphic>
          <a:graphicData uri="http://schemas.openxmlformats.org/presentationml/2006/ole">
            <p:oleObj spid="_x0000_s11268" name="Equation" r:id="rId6" imgW="952200" imgH="190440" progId="Equation.3">
              <p:embed/>
            </p:oleObj>
          </a:graphicData>
        </a:graphic>
      </p:graphicFrame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5927725" y="1322388"/>
            <a:ext cx="1939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and apply 2</a:t>
            </a:r>
            <a:r>
              <a:rPr lang="en-US" baseline="30000"/>
              <a:t>nd</a:t>
            </a:r>
            <a:r>
              <a:rPr lang="en-US"/>
              <a:t> law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2667000" y="1981200"/>
            <a:ext cx="177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of </a:t>
            </a:r>
            <a:r>
              <a:rPr lang="en-US">
                <a:sym typeface="Symbol" pitchFamily="18" charset="2"/>
              </a:rPr>
              <a:t>the reservoir:</a:t>
            </a:r>
            <a:endParaRPr lang="en-US"/>
          </a:p>
        </p:txBody>
      </p:sp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2154238" y="2003425"/>
          <a:ext cx="520700" cy="352425"/>
        </p:xfrm>
        <a:graphic>
          <a:graphicData uri="http://schemas.openxmlformats.org/presentationml/2006/ole">
            <p:oleObj spid="_x0000_s11269" name="Equation" r:id="rId7" imgW="279360" imgH="190440" progId="Equation.3">
              <p:embed/>
            </p:oleObj>
          </a:graphicData>
        </a:graphic>
      </p:graphicFrame>
      <p:sp>
        <p:nvSpPr>
          <p:cNvPr id="15376" name="Oval 16"/>
          <p:cNvSpPr>
            <a:spLocks noChangeArrowheads="1"/>
          </p:cNvSpPr>
          <p:nvPr/>
        </p:nvSpPr>
        <p:spPr bwMode="auto">
          <a:xfrm rot="-2632602">
            <a:off x="152400" y="2057400"/>
            <a:ext cx="228600" cy="22860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aphicFrame>
        <p:nvGraphicFramePr>
          <p:cNvPr id="15377" name="Object 17"/>
          <p:cNvGraphicFramePr>
            <a:graphicFrameLocks noChangeAspect="1"/>
          </p:cNvGraphicFramePr>
          <p:nvPr/>
        </p:nvGraphicFramePr>
        <p:xfrm>
          <a:off x="533400" y="2590800"/>
          <a:ext cx="1443038" cy="752475"/>
        </p:xfrm>
        <a:graphic>
          <a:graphicData uri="http://schemas.openxmlformats.org/presentationml/2006/ole">
            <p:oleObj spid="_x0000_s11270" name="Equation" r:id="rId8" imgW="774360" imgH="406080" progId="Equation.3">
              <p:embed/>
            </p:oleObj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2057400" y="2590800"/>
          <a:ext cx="1252538" cy="752475"/>
        </p:xfrm>
        <a:graphic>
          <a:graphicData uri="http://schemas.openxmlformats.org/presentationml/2006/ole">
            <p:oleObj spid="_x0000_s11271" name="Equation" r:id="rId9" imgW="672840" imgH="406080" progId="Equation.3">
              <p:embed/>
            </p:oleObj>
          </a:graphicData>
        </a:graphic>
      </p:graphicFrame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3395663" y="2622550"/>
          <a:ext cx="685800" cy="635000"/>
        </p:xfrm>
        <a:graphic>
          <a:graphicData uri="http://schemas.openxmlformats.org/presentationml/2006/ole">
            <p:oleObj spid="_x0000_s11272" name="Equation" r:id="rId10" imgW="368280" imgH="342720" progId="Equation.3">
              <p:embed/>
            </p:oleObj>
          </a:graphicData>
        </a:graphic>
      </p:graphicFrame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81000" y="5443538"/>
            <a:ext cx="6473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Heat Q</a:t>
            </a:r>
            <a:r>
              <a:rPr lang="en-US" baseline="-25000"/>
              <a:t>R</a:t>
            </a:r>
            <a:r>
              <a:rPr lang="en-US"/>
              <a:t> that, e.g., leaves the reservoir flows into the system </a:t>
            </a:r>
            <a:r>
              <a:rPr lang="en-US">
                <a:sym typeface="Symbol" pitchFamily="18" charset="2"/>
              </a:rPr>
              <a:t></a:t>
            </a:r>
          </a:p>
        </p:txBody>
      </p:sp>
      <p:sp>
        <p:nvSpPr>
          <p:cNvPr id="15381" name="AutoShape 21"/>
          <p:cNvSpPr>
            <a:spLocks noChangeArrowheads="1"/>
          </p:cNvSpPr>
          <p:nvPr/>
        </p:nvSpPr>
        <p:spPr bwMode="auto">
          <a:xfrm>
            <a:off x="6945313" y="551815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7391400" y="5311775"/>
            <a:ext cx="1143000" cy="609600"/>
            <a:chOff x="4759" y="3346"/>
            <a:chExt cx="720" cy="384"/>
          </a:xfrm>
        </p:grpSpPr>
        <p:sp>
          <p:nvSpPr>
            <p:cNvPr id="11301" name="Rectangle 23"/>
            <p:cNvSpPr>
              <a:spLocks noChangeArrowheads="1"/>
            </p:cNvSpPr>
            <p:nvPr/>
          </p:nvSpPr>
          <p:spPr bwMode="auto">
            <a:xfrm>
              <a:off x="4759" y="3346"/>
              <a:ext cx="720" cy="3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2" name="Text Box 22"/>
            <p:cNvSpPr txBox="1">
              <a:spLocks noChangeArrowheads="1"/>
            </p:cNvSpPr>
            <p:nvPr/>
          </p:nvSpPr>
          <p:spPr bwMode="auto">
            <a:xfrm>
              <a:off x="4838" y="3417"/>
              <a:ext cx="62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Q = -Q</a:t>
              </a:r>
              <a:r>
                <a:rPr lang="en-US" baseline="-25000"/>
                <a:t>R</a:t>
              </a:r>
              <a:endParaRPr lang="en-US"/>
            </a:p>
          </p:txBody>
        </p:sp>
      </p:grpSp>
      <p:sp>
        <p:nvSpPr>
          <p:cNvPr id="15384" name="AutoShape 24"/>
          <p:cNvSpPr>
            <a:spLocks noChangeArrowheads="1"/>
          </p:cNvSpPr>
          <p:nvPr/>
        </p:nvSpPr>
        <p:spPr bwMode="auto">
          <a:xfrm>
            <a:off x="533400" y="3886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385" name="Object 25"/>
          <p:cNvGraphicFramePr>
            <a:graphicFrameLocks noChangeAspect="1"/>
          </p:cNvGraphicFramePr>
          <p:nvPr/>
        </p:nvGraphicFramePr>
        <p:xfrm>
          <a:off x="1066800" y="3810000"/>
          <a:ext cx="1770063" cy="352425"/>
        </p:xfrm>
        <a:graphic>
          <a:graphicData uri="http://schemas.openxmlformats.org/presentationml/2006/ole">
            <p:oleObj spid="_x0000_s11273" name="Equation" r:id="rId11" imgW="952200" imgH="190440" progId="Equation.3">
              <p:embed/>
            </p:oleObj>
          </a:graphicData>
        </a:graphic>
      </p:graphicFrame>
      <p:graphicFrame>
        <p:nvGraphicFramePr>
          <p:cNvPr id="15386" name="Object 26"/>
          <p:cNvGraphicFramePr>
            <a:graphicFrameLocks noChangeAspect="1"/>
          </p:cNvGraphicFramePr>
          <p:nvPr/>
        </p:nvGraphicFramePr>
        <p:xfrm>
          <a:off x="2819400" y="3657600"/>
          <a:ext cx="2455863" cy="636588"/>
        </p:xfrm>
        <a:graphic>
          <a:graphicData uri="http://schemas.openxmlformats.org/presentationml/2006/ole">
            <p:oleObj spid="_x0000_s11274" name="Equation" r:id="rId12" imgW="1320480" imgH="342720" progId="Equation.3">
              <p:embed/>
            </p:oleObj>
          </a:graphicData>
        </a:graphic>
      </p:graphicFrame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4244975" y="4137025"/>
            <a:ext cx="2590800" cy="1066800"/>
            <a:chOff x="2832" y="2578"/>
            <a:chExt cx="1632" cy="672"/>
          </a:xfrm>
        </p:grpSpPr>
        <p:sp>
          <p:nvSpPr>
            <p:cNvPr id="11299" name="AutoShape 30"/>
            <p:cNvSpPr>
              <a:spLocks noChangeArrowheads="1"/>
            </p:cNvSpPr>
            <p:nvPr/>
          </p:nvSpPr>
          <p:spPr bwMode="auto">
            <a:xfrm>
              <a:off x="2832" y="2578"/>
              <a:ext cx="1632" cy="672"/>
            </a:xfrm>
            <a:prstGeom prst="upArrowCallout">
              <a:avLst>
                <a:gd name="adj1" fmla="val 29772"/>
                <a:gd name="adj2" fmla="val 20530"/>
                <a:gd name="adj3" fmla="val 18602"/>
                <a:gd name="adj4" fmla="val 6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Text Box 27"/>
            <p:cNvSpPr txBox="1">
              <a:spLocks noChangeArrowheads="1"/>
            </p:cNvSpPr>
            <p:nvPr/>
          </p:nvSpPr>
          <p:spPr bwMode="auto">
            <a:xfrm>
              <a:off x="3120" y="2783"/>
              <a:ext cx="89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With 1</a:t>
              </a:r>
              <a:r>
                <a:rPr lang="en-US" baseline="30000"/>
                <a:t>st</a:t>
              </a:r>
              <a:r>
                <a:rPr lang="en-US"/>
                <a:t> law:</a:t>
              </a:r>
            </a:p>
          </p:txBody>
        </p:sp>
        <p:graphicFrame>
          <p:nvGraphicFramePr>
            <p:cNvPr id="11278" name="Object 28"/>
            <p:cNvGraphicFramePr>
              <a:graphicFrameLocks noChangeAspect="1"/>
            </p:cNvGraphicFramePr>
            <p:nvPr/>
          </p:nvGraphicFramePr>
          <p:xfrm>
            <a:off x="2880" y="3023"/>
            <a:ext cx="1488" cy="193"/>
          </p:xfrm>
          <a:graphic>
            <a:graphicData uri="http://schemas.openxmlformats.org/presentationml/2006/ole">
              <p:oleObj spid="_x0000_s11278" name="Equation" r:id="rId13" imgW="1269720" imgH="164880" progId="Equation.3">
                <p:embed/>
              </p:oleObj>
            </a:graphicData>
          </a:graphic>
        </p:graphicFrame>
      </p:grpSp>
      <p:graphicFrame>
        <p:nvGraphicFramePr>
          <p:cNvPr id="15389" name="Object 29"/>
          <p:cNvGraphicFramePr>
            <a:graphicFrameLocks noChangeAspect="1"/>
          </p:cNvGraphicFramePr>
          <p:nvPr/>
        </p:nvGraphicFramePr>
        <p:xfrm>
          <a:off x="5410200" y="3689350"/>
          <a:ext cx="1652588" cy="636588"/>
        </p:xfrm>
        <a:graphic>
          <a:graphicData uri="http://schemas.openxmlformats.org/presentationml/2006/ole">
            <p:oleObj spid="_x0000_s11275" name="Equation" r:id="rId14" imgW="888840" imgH="342720" progId="Equation.3">
              <p:embed/>
            </p:oleObj>
          </a:graphicData>
        </a:graphic>
      </p:graphicFrame>
      <p:sp>
        <p:nvSpPr>
          <p:cNvPr id="15393" name="AutoShape 33"/>
          <p:cNvSpPr>
            <a:spLocks noChangeArrowheads="1"/>
          </p:cNvSpPr>
          <p:nvPr/>
        </p:nvSpPr>
        <p:spPr bwMode="auto">
          <a:xfrm>
            <a:off x="609600" y="62484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1600200" y="5943600"/>
            <a:ext cx="1676400" cy="762000"/>
            <a:chOff x="1008" y="3744"/>
            <a:chExt cx="1056" cy="480"/>
          </a:xfrm>
        </p:grpSpPr>
        <p:sp>
          <p:nvSpPr>
            <p:cNvPr id="11298" name="Rectangle 36"/>
            <p:cNvSpPr>
              <a:spLocks noChangeArrowheads="1"/>
            </p:cNvSpPr>
            <p:nvPr/>
          </p:nvSpPr>
          <p:spPr bwMode="auto">
            <a:xfrm>
              <a:off x="1008" y="3744"/>
              <a:ext cx="1056" cy="4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276" name="Object 34"/>
            <p:cNvGraphicFramePr>
              <a:graphicFrameLocks noChangeAspect="1"/>
            </p:cNvGraphicFramePr>
            <p:nvPr/>
          </p:nvGraphicFramePr>
          <p:xfrm>
            <a:off x="1091" y="3888"/>
            <a:ext cx="372" cy="222"/>
          </p:xfrm>
          <a:graphic>
            <a:graphicData uri="http://schemas.openxmlformats.org/presentationml/2006/ole">
              <p:oleObj spid="_x0000_s11276" name="Equation" r:id="rId15" imgW="317160" imgH="190440" progId="Equation.3">
                <p:embed/>
              </p:oleObj>
            </a:graphicData>
          </a:graphic>
        </p:graphicFrame>
        <p:graphicFrame>
          <p:nvGraphicFramePr>
            <p:cNvPr id="11277" name="Object 35"/>
            <p:cNvGraphicFramePr>
              <a:graphicFrameLocks noChangeAspect="1"/>
            </p:cNvGraphicFramePr>
            <p:nvPr/>
          </p:nvGraphicFramePr>
          <p:xfrm>
            <a:off x="1488" y="3778"/>
            <a:ext cx="491" cy="401"/>
          </p:xfrm>
          <a:graphic>
            <a:graphicData uri="http://schemas.openxmlformats.org/presentationml/2006/ole">
              <p:oleObj spid="_x0000_s11277" name="Equation" r:id="rId16" imgW="419040" imgH="342720" progId="Equation.3">
                <p:embed/>
              </p:oleObj>
            </a:graphicData>
          </a:graphic>
        </p:graphicFrame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914400" y="3124200"/>
            <a:ext cx="2514600" cy="609600"/>
            <a:chOff x="576" y="1968"/>
            <a:chExt cx="1584" cy="384"/>
          </a:xfrm>
        </p:grpSpPr>
        <p:sp>
          <p:nvSpPr>
            <p:cNvPr id="11296" name="AutoShape 39"/>
            <p:cNvSpPr>
              <a:spLocks noChangeArrowheads="1"/>
            </p:cNvSpPr>
            <p:nvPr/>
          </p:nvSpPr>
          <p:spPr bwMode="auto">
            <a:xfrm>
              <a:off x="576" y="1968"/>
              <a:ext cx="1584" cy="384"/>
            </a:xfrm>
            <a:prstGeom prst="upArrowCallout">
              <a:avLst>
                <a:gd name="adj1" fmla="val 27080"/>
                <a:gd name="adj2" fmla="val 30995"/>
                <a:gd name="adj3" fmla="val 16667"/>
                <a:gd name="adj4" fmla="val 6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Text Box 38"/>
            <p:cNvSpPr txBox="1">
              <a:spLocks noChangeArrowheads="1"/>
            </p:cNvSpPr>
            <p:nvPr/>
          </p:nvSpPr>
          <p:spPr bwMode="auto">
            <a:xfrm>
              <a:off x="624" y="2112"/>
              <a:ext cx="148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</a:rPr>
                <a:t>Heat reservoir: T=const.</a:t>
              </a:r>
            </a:p>
          </p:txBody>
        </p:sp>
      </p:grpSp>
      <p:sp>
        <p:nvSpPr>
          <p:cNvPr id="15401" name="Freeform 41"/>
          <p:cNvSpPr>
            <a:spLocks/>
          </p:cNvSpPr>
          <p:nvPr/>
        </p:nvSpPr>
        <p:spPr bwMode="auto">
          <a:xfrm>
            <a:off x="5638800" y="3429000"/>
            <a:ext cx="2108200" cy="1981200"/>
          </a:xfrm>
          <a:custGeom>
            <a:avLst/>
            <a:gdLst>
              <a:gd name="T0" fmla="*/ 1392 w 1424"/>
              <a:gd name="T1" fmla="*/ 1216 h 1216"/>
              <a:gd name="T2" fmla="*/ 1392 w 1424"/>
              <a:gd name="T3" fmla="*/ 400 h 1216"/>
              <a:gd name="T4" fmla="*/ 1200 w 1424"/>
              <a:gd name="T5" fmla="*/ 64 h 1216"/>
              <a:gd name="T6" fmla="*/ 192 w 1424"/>
              <a:gd name="T7" fmla="*/ 16 h 1216"/>
              <a:gd name="T8" fmla="*/ 48 w 1424"/>
              <a:gd name="T9" fmla="*/ 160 h 12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4"/>
              <a:gd name="T16" fmla="*/ 0 h 1216"/>
              <a:gd name="T17" fmla="*/ 1424 w 1424"/>
              <a:gd name="T18" fmla="*/ 1216 h 12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4" h="1216">
                <a:moveTo>
                  <a:pt x="1392" y="1216"/>
                </a:moveTo>
                <a:cubicBezTo>
                  <a:pt x="1408" y="904"/>
                  <a:pt x="1424" y="592"/>
                  <a:pt x="1392" y="400"/>
                </a:cubicBezTo>
                <a:cubicBezTo>
                  <a:pt x="1360" y="208"/>
                  <a:pt x="1400" y="128"/>
                  <a:pt x="1200" y="64"/>
                </a:cubicBezTo>
                <a:cubicBezTo>
                  <a:pt x="1000" y="0"/>
                  <a:pt x="384" y="0"/>
                  <a:pt x="192" y="16"/>
                </a:cubicBezTo>
                <a:cubicBezTo>
                  <a:pt x="0" y="32"/>
                  <a:pt x="24" y="96"/>
                  <a:pt x="48" y="160"/>
                </a:cubicBezTo>
              </a:path>
            </a:pathLst>
          </a:custGeom>
          <a:noFill/>
          <a:ln w="635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 animBg="1"/>
      <p:bldP spid="15368" grpId="0"/>
      <p:bldP spid="15370" grpId="0"/>
      <p:bldP spid="15371" grpId="0"/>
      <p:bldP spid="15373" grpId="0"/>
      <p:bldP spid="15374" grpId="0"/>
      <p:bldP spid="15376" grpId="0" animBg="1"/>
      <p:bldP spid="15380" grpId="0"/>
      <p:bldP spid="15381" grpId="0" animBg="1"/>
      <p:bldP spid="15384" grpId="0" animBg="1"/>
      <p:bldP spid="15393" grpId="0" animBg="1"/>
      <p:bldP spid="15401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810</Words>
  <Application>Microsoft Office PowerPoint</Application>
  <PresentationFormat>On-screen Show (4:3)</PresentationFormat>
  <Paragraphs>227</Paragraphs>
  <Slides>19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Symbol</vt:lpstr>
      <vt:lpstr>Default Design</vt:lpstr>
      <vt:lpstr>Microsoft Equation 3.0</vt:lpstr>
      <vt:lpstr>MathType 4.0 Equation</vt:lpstr>
      <vt:lpstr>Microsoft Photo Editor 3.0 Photo</vt:lpstr>
      <vt:lpstr>Microsoft Formel-Editor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University of Nebraska-Lincoln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Christian Binek</dc:creator>
  <cp:lastModifiedBy>Christian Binek</cp:lastModifiedBy>
  <cp:revision>58</cp:revision>
  <dcterms:created xsi:type="dcterms:W3CDTF">2004-11-19T23:51:19Z</dcterms:created>
  <dcterms:modified xsi:type="dcterms:W3CDTF">2010-07-05T21:53:35Z</dcterms:modified>
</cp:coreProperties>
</file>